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3"/>
    <p:sldMasterId id="2147483684" r:id="rId4"/>
    <p:sldMasterId id="214748368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</p:sldIdLst>
  <p:sldSz cy="6858000" cx="12192000"/>
  <p:notesSz cx="6858000" cy="9144000"/>
  <p:embeddedFontLst>
    <p:embeddedFont>
      <p:font typeface="Roboto"/>
      <p:regular r:id="rId55"/>
      <p:bold r:id="rId56"/>
      <p:italic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font" Target="fonts/Roboto-regular.fntdata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font" Target="fonts/Roboto-italic.fntdata"/><Relationship Id="rId12" Type="http://schemas.openxmlformats.org/officeDocument/2006/relationships/slide" Target="slides/slide6.xml"/><Relationship Id="rId56" Type="http://schemas.openxmlformats.org/officeDocument/2006/relationships/font" Target="fonts/Roboto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8" Type="http://schemas.openxmlformats.org/officeDocument/2006/relationships/font" Target="fonts/Roboto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0" name="Google Shape;24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fc583a596_0_5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2" name="Google Shape;362;g5fc583a596_0_5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fc583a596_0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6" name="Google Shape;386;g5fc583a596_0_5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5fc583a596_0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2" name="Google Shape;412;g5fc583a596_0_5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5fc583a596_0_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8" name="Google Shape;438;g5fc583a596_0_4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5fc583a596_0_6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6" name="Google Shape;466;g5fc583a596_0_6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5fc583a596_0_6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8" name="Google Shape;498;g5fc583a596_0_6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5fc583a596_0_6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4" name="Google Shape;534;g5fc583a596_0_6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0" name="Google Shape;57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5fc583a596_0_8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6" name="Google Shape;586;g5fc583a596_0_8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7" name="Google Shape;59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f36cc88d2_0_4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5f36cc88d2_0_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9285020d18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9285020d1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4" name="Google Shape;61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5fc583a596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22" name="Google Shape;622;g5fc583a596_0_1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5fc583a596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2" name="Google Shape;642;g5fc583a596_0_2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5fc583a596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64" name="Google Shape;664;g5fc583a596_0_2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5fc583a596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90" name="Google Shape;690;g5fc583a596_0_2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5fc583a596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5" name="Google Shape;715;g5fc583a596_0_1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5fc583a596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42" name="Google Shape;742;g5fc583a596_0_1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5fc583a596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3" name="Google Shape;773;g5fc583a596_0_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5fc583a59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08" name="Google Shape;808;g5fc583a596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fc583a596_0_7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5fc583a596_0_7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6305038de6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3" name="Google Shape;843;g6305038de6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6472a7ff9b_3_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8" name="Google Shape;858;g6472a7ff9b_3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6472a7ff9b_3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On basis of hit/miss, attacker confirms whether victim has accessed the set or not.</a:t>
            </a:r>
            <a:endParaRPr/>
          </a:p>
        </p:txBody>
      </p:sp>
      <p:sp>
        <p:nvSpPr>
          <p:cNvPr id="871" name="Google Shape;871;g6472a7ff9b_3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6305038de6_1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On basis of hit/miss, attacker confirms whether victim has accessed the set or not.</a:t>
            </a:r>
            <a:endParaRPr/>
          </a:p>
        </p:txBody>
      </p:sp>
      <p:sp>
        <p:nvSpPr>
          <p:cNvPr id="889" name="Google Shape;889;g6305038de6_1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6305038de6_1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On basis of hit/miss, attacker confirms whether victim has accessed the set or not.</a:t>
            </a:r>
            <a:endParaRPr/>
          </a:p>
        </p:txBody>
      </p:sp>
      <p:sp>
        <p:nvSpPr>
          <p:cNvPr id="909" name="Google Shape;909;g6305038de6_1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6305038de6_1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On basis of hit/miss, attacker confirms whether victim has accessed the set or not.</a:t>
            </a:r>
            <a:endParaRPr/>
          </a:p>
        </p:txBody>
      </p:sp>
      <p:sp>
        <p:nvSpPr>
          <p:cNvPr id="930" name="Google Shape;930;g6305038de6_1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5fc583a596_0_7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On basis of hit/miss, attacker confirms whether victim has accessed the set or not.</a:t>
            </a:r>
            <a:endParaRPr/>
          </a:p>
        </p:txBody>
      </p:sp>
      <p:sp>
        <p:nvSpPr>
          <p:cNvPr id="953" name="Google Shape;953;g5fc583a596_0_7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6472a7ff9b_3_1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On basis of hit/miss, attacker confirms whether victim has accessed the set or not.</a:t>
            </a:r>
            <a:endParaRPr/>
          </a:p>
        </p:txBody>
      </p:sp>
      <p:sp>
        <p:nvSpPr>
          <p:cNvPr id="970" name="Google Shape;970;g6472a7ff9b_3_1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6472a7ff9b_3_1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On basis of hit/miss, attacker confirms whether victim has accessed the set or not.</a:t>
            </a:r>
            <a:endParaRPr/>
          </a:p>
        </p:txBody>
      </p:sp>
      <p:sp>
        <p:nvSpPr>
          <p:cNvPr id="988" name="Google Shape;988;g6472a7ff9b_3_1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6472a7ff9b_3_1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On basis of hit/miss, attacker confirms whether victim has accessed the set or not.</a:t>
            </a:r>
            <a:endParaRPr/>
          </a:p>
        </p:txBody>
      </p:sp>
      <p:sp>
        <p:nvSpPr>
          <p:cNvPr id="1007" name="Google Shape;1007;g6472a7ff9b_3_1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5fc583a596_0_7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5fc583a596_0_7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6472a7ff9b_3_1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On basis of hit/miss, attacker confirms whether victim has accessed the set or not.</a:t>
            </a:r>
            <a:endParaRPr/>
          </a:p>
        </p:txBody>
      </p:sp>
      <p:sp>
        <p:nvSpPr>
          <p:cNvPr id="1029" name="Google Shape;1029;g6472a7ff9b_3_1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5fc583a596_0_8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On basis of hit/miss, attacker confirms whether victim has accessed the set or not.</a:t>
            </a:r>
            <a:endParaRPr/>
          </a:p>
        </p:txBody>
      </p:sp>
      <p:sp>
        <p:nvSpPr>
          <p:cNvPr id="1052" name="Google Shape;1052;g5fc583a596_0_8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6305038de6_1_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4" name="Google Shape;1074;g6305038de6_1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9367ff267f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0" name="Google Shape;1090;g9367ff267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6" name="Google Shape;110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4" name="Google Shape;111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8" name="Google Shape;112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8" name="Google Shape;1138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7" name="Google Shape;114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5f36cc88d2_0_2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Here, L3 cache and DRAM are shared between attacker</a:t>
            </a:r>
            <a:r>
              <a:rPr lang="en-IN">
                <a:solidFill>
                  <a:schemeClr val="dk1"/>
                </a:solidFill>
              </a:rPr>
              <a:t> and victim. Which can be used as memory based side-channel to mount an attack.</a:t>
            </a:r>
            <a:endParaRPr/>
          </a:p>
        </p:txBody>
      </p:sp>
      <p:sp>
        <p:nvSpPr>
          <p:cNvPr id="293" name="Google Shape;293;g5f36cc88d2_0_2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610201439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61020143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fc583a596_0_7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4" name="Google Shape;314;g5fc583a596_0_7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631de56b9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631de56b9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5fc583a596_0_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0" name="Google Shape;340;g5fc583a596_0_5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swa">
  <p:cSld name="Biswa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0" y="6492878"/>
            <a:ext cx="12192000" cy="365100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1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1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1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1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1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1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1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1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It’s the Memory Stupid :)                                                             Biswabandan Panda, CSE@IITK                                                                                                                                  </a:t>
            </a: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01" name="Google Shape;101;p16"/>
          <p:cNvSpPr txBox="1"/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Calibri"/>
              <a:buNone/>
              <a:defRPr b="0" sz="4000">
                <a:solidFill>
                  <a:srgbClr val="0C0C0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19"/>
          <p:cNvSpPr txBox="1"/>
          <p:nvPr>
            <p:ph idx="2" type="body"/>
          </p:nvPr>
        </p:nvSpPr>
        <p:spPr>
          <a:xfrm>
            <a:off x="839788" y="2505075"/>
            <a:ext cx="5157900" cy="3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9" name="Google Shape;119;p19"/>
          <p:cNvSpPr txBox="1"/>
          <p:nvPr>
            <p:ph idx="3" type="body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19"/>
          <p:cNvSpPr txBox="1"/>
          <p:nvPr>
            <p:ph idx="4" type="body"/>
          </p:nvPr>
        </p:nvSpPr>
        <p:spPr>
          <a:xfrm>
            <a:off x="6172200" y="2505075"/>
            <a:ext cx="5183100" cy="3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6" name="Google Shape;126;p2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2" name="Google Shape;132;p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6" name="Google Shape;136;p22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137" name="Google Shape;137;p2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8" name="Google Shape;138;p2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9" name="Google Shape;139;p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2" name="Google Shape;142;p23"/>
          <p:cNvSpPr/>
          <p:nvPr>
            <p:ph idx="2" type="pic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3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144" name="Google Shape;144;p2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5" name="Google Shape;145;p2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9" name="Google Shape;149;p24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0" name="Google Shape;150;p2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2" name="Google Shape;152;p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5" name="Google Shape;155;p25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6" name="Google Shape;156;p2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7" name="Google Shape;157;p2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8" name="Google Shape;158;p2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7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8" name="Google Shape;168;p2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swa">
  <p:cSld name="Biswa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28"/>
          <p:cNvSpPr txBox="1"/>
          <p:nvPr>
            <p:ph idx="12" type="sldNum"/>
          </p:nvPr>
        </p:nvSpPr>
        <p:spPr>
          <a:xfrm>
            <a:off x="0" y="6492876"/>
            <a:ext cx="12192000" cy="365100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BREAKING THE MEMORY WALL THROUGH PREFETCH AND COMPRESSION ENGINES              </a:t>
            </a: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74" name="Google Shape;174;p28"/>
          <p:cNvSpPr txBox="1"/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Calibri"/>
              <a:buNone/>
              <a:defRPr b="1">
                <a:solidFill>
                  <a:srgbClr val="0C0C0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2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4" name="Google Shape;184;p3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3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3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31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" name="Google Shape;190;p31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3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3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3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32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7" name="Google Shape;197;p32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32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9" name="Google Shape;199;p32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3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3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3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3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3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3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3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35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5" name="Google Shape;215;p35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6" name="Google Shape;216;p3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3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3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36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36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3" name="Google Shape;223;p3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3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3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37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" name="Google Shape;229;p3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3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3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38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" name="Google Shape;235;p3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3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3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1" name="Google Shape;161;p2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2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7.jpg"/><Relationship Id="rId5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png"/><Relationship Id="rId4" Type="http://schemas.openxmlformats.org/officeDocument/2006/relationships/image" Target="../media/image1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png"/><Relationship Id="rId4" Type="http://schemas.openxmlformats.org/officeDocument/2006/relationships/image" Target="../media/image1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.png"/><Relationship Id="rId4" Type="http://schemas.openxmlformats.org/officeDocument/2006/relationships/image" Target="../media/image12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.png"/><Relationship Id="rId4" Type="http://schemas.openxmlformats.org/officeDocument/2006/relationships/image" Target="../media/image12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9.jpg"/><Relationship Id="rId5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775" y="3590299"/>
            <a:ext cx="2661626" cy="199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9"/>
          <p:cNvSpPr txBox="1"/>
          <p:nvPr>
            <p:ph type="ctrTitle"/>
          </p:nvPr>
        </p:nvSpPr>
        <p:spPr>
          <a:xfrm>
            <a:off x="0" y="724317"/>
            <a:ext cx="123159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500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Reverse Engineering the Stream Prefetcher for Profit</a:t>
            </a:r>
            <a:endParaRPr sz="5000">
              <a:solidFill>
                <a:srgbClr val="C00000"/>
              </a:solidFill>
            </a:endParaRPr>
          </a:p>
        </p:txBody>
      </p:sp>
      <p:sp>
        <p:nvSpPr>
          <p:cNvPr id="244" name="Google Shape;244;p39"/>
          <p:cNvSpPr txBox="1"/>
          <p:nvPr>
            <p:ph idx="1" type="subTitle"/>
          </p:nvPr>
        </p:nvSpPr>
        <p:spPr>
          <a:xfrm>
            <a:off x="0" y="5583200"/>
            <a:ext cx="11994300" cy="12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b="1" i="1" lang="en-IN" sz="2800">
                <a:solidFill>
                  <a:srgbClr val="C00000"/>
                </a:solidFill>
              </a:rPr>
              <a:t>Aditya Rohan, Biswabandan Panda and </a:t>
            </a:r>
            <a:r>
              <a:rPr b="1" i="1" lang="en-IN" sz="2800">
                <a:solidFill>
                  <a:srgbClr val="C00000"/>
                </a:solidFill>
              </a:rPr>
              <a:t>Prakhar Agarwal</a:t>
            </a:r>
            <a:r>
              <a:rPr b="1" i="1" lang="en-IN" sz="2800">
                <a:solidFill>
                  <a:srgbClr val="C00000"/>
                </a:solidFill>
              </a:rPr>
              <a:t>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b="1" i="1" lang="en-IN" sz="2800">
                <a:solidFill>
                  <a:srgbClr val="C00000"/>
                </a:solidFill>
              </a:rPr>
              <a:t>(Indian Institute of Technology Kanpur)</a:t>
            </a:r>
            <a:endParaRPr i="1" sz="2800">
              <a:solidFill>
                <a:srgbClr val="C00000"/>
              </a:solidFill>
            </a:endParaRPr>
          </a:p>
        </p:txBody>
      </p:sp>
      <p:sp>
        <p:nvSpPr>
          <p:cNvPr id="245" name="Google Shape;245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46" name="Google Shape;24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71071" y="4"/>
            <a:ext cx="1320928" cy="125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9"/>
          <p:cNvSpPr txBox="1"/>
          <p:nvPr/>
        </p:nvSpPr>
        <p:spPr>
          <a:xfrm>
            <a:off x="3286725" y="4286600"/>
            <a:ext cx="6387000" cy="9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800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SILM@EURO S&amp;P’2020</a:t>
            </a:r>
            <a:endParaRPr b="1" sz="4800">
              <a:solidFill>
                <a:srgbClr val="2012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26125" y="3264417"/>
            <a:ext cx="2166383" cy="2166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365" name="Google Shape;365;p48"/>
          <p:cNvSpPr/>
          <p:nvPr/>
        </p:nvSpPr>
        <p:spPr>
          <a:xfrm>
            <a:off x="1396513" y="2868275"/>
            <a:ext cx="730800" cy="7887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</a:t>
            </a:r>
            <a:endParaRPr b="1" sz="3600"/>
          </a:p>
        </p:txBody>
      </p:sp>
      <p:sp>
        <p:nvSpPr>
          <p:cNvPr id="366" name="Google Shape;366;p48"/>
          <p:cNvSpPr/>
          <p:nvPr/>
        </p:nvSpPr>
        <p:spPr>
          <a:xfrm>
            <a:off x="2127145" y="2868275"/>
            <a:ext cx="730800" cy="7887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2</a:t>
            </a:r>
            <a:endParaRPr b="1" sz="3600"/>
          </a:p>
        </p:txBody>
      </p:sp>
      <p:sp>
        <p:nvSpPr>
          <p:cNvPr id="367" name="Google Shape;367;p48"/>
          <p:cNvSpPr/>
          <p:nvPr/>
        </p:nvSpPr>
        <p:spPr>
          <a:xfrm>
            <a:off x="2857777" y="2868275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3</a:t>
            </a:r>
            <a:endParaRPr b="1" sz="3600"/>
          </a:p>
        </p:txBody>
      </p:sp>
      <p:sp>
        <p:nvSpPr>
          <p:cNvPr id="368" name="Google Shape;368;p48"/>
          <p:cNvSpPr/>
          <p:nvPr/>
        </p:nvSpPr>
        <p:spPr>
          <a:xfrm>
            <a:off x="3588410" y="2868275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4</a:t>
            </a:r>
            <a:endParaRPr b="1" sz="3600"/>
          </a:p>
        </p:txBody>
      </p:sp>
      <p:sp>
        <p:nvSpPr>
          <p:cNvPr id="369" name="Google Shape;369;p48"/>
          <p:cNvSpPr/>
          <p:nvPr/>
        </p:nvSpPr>
        <p:spPr>
          <a:xfrm>
            <a:off x="4319042" y="2868275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5</a:t>
            </a:r>
            <a:endParaRPr b="1" sz="3600"/>
          </a:p>
        </p:txBody>
      </p:sp>
      <p:sp>
        <p:nvSpPr>
          <p:cNvPr id="370" name="Google Shape;370;p48"/>
          <p:cNvSpPr/>
          <p:nvPr/>
        </p:nvSpPr>
        <p:spPr>
          <a:xfrm>
            <a:off x="5049675" y="2868275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6</a:t>
            </a:r>
            <a:endParaRPr b="1" sz="3600"/>
          </a:p>
        </p:txBody>
      </p:sp>
      <p:sp>
        <p:nvSpPr>
          <p:cNvPr id="371" name="Google Shape;371;p48"/>
          <p:cNvSpPr/>
          <p:nvPr/>
        </p:nvSpPr>
        <p:spPr>
          <a:xfrm>
            <a:off x="5780307" y="2868275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7</a:t>
            </a:r>
            <a:endParaRPr b="1" sz="3600"/>
          </a:p>
        </p:txBody>
      </p:sp>
      <p:sp>
        <p:nvSpPr>
          <p:cNvPr id="372" name="Google Shape;372;p48"/>
          <p:cNvSpPr/>
          <p:nvPr/>
        </p:nvSpPr>
        <p:spPr>
          <a:xfrm>
            <a:off x="6510939" y="2868275"/>
            <a:ext cx="730800" cy="78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8</a:t>
            </a:r>
            <a:endParaRPr b="1" sz="3600"/>
          </a:p>
        </p:txBody>
      </p:sp>
      <p:sp>
        <p:nvSpPr>
          <p:cNvPr id="373" name="Google Shape;373;p48"/>
          <p:cNvSpPr txBox="1"/>
          <p:nvPr/>
        </p:nvSpPr>
        <p:spPr>
          <a:xfrm>
            <a:off x="1297038" y="4428975"/>
            <a:ext cx="98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T1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4" name="Google Shape;374;p48"/>
          <p:cNvCxnSpPr>
            <a:endCxn id="365" idx="2"/>
          </p:cNvCxnSpPr>
          <p:nvPr/>
        </p:nvCxnSpPr>
        <p:spPr>
          <a:xfrm rot="10800000">
            <a:off x="1761913" y="3656975"/>
            <a:ext cx="23400" cy="951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5" name="Google Shape;375;p48"/>
          <p:cNvSpPr txBox="1"/>
          <p:nvPr/>
        </p:nvSpPr>
        <p:spPr>
          <a:xfrm>
            <a:off x="1952238" y="1850950"/>
            <a:ext cx="98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T1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6" name="Google Shape;376;p48"/>
          <p:cNvCxnSpPr>
            <a:endCxn id="366" idx="0"/>
          </p:cNvCxnSpPr>
          <p:nvPr/>
        </p:nvCxnSpPr>
        <p:spPr>
          <a:xfrm>
            <a:off x="2478145" y="2351375"/>
            <a:ext cx="14400" cy="516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7" name="Google Shape;377;p48"/>
          <p:cNvSpPr/>
          <p:nvPr/>
        </p:nvSpPr>
        <p:spPr>
          <a:xfrm>
            <a:off x="1676403" y="5651780"/>
            <a:ext cx="8839200" cy="9906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Thread1 accesses </a:t>
            </a:r>
            <a:r>
              <a:rPr lang="en-IN" sz="36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line</a:t>
            </a:r>
            <a:r>
              <a:rPr lang="en-IN" sz="36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endParaRPr b="0" i="0" sz="36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48"/>
          <p:cNvSpPr/>
          <p:nvPr/>
        </p:nvSpPr>
        <p:spPr>
          <a:xfrm>
            <a:off x="7241600" y="2868275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9</a:t>
            </a:r>
            <a:endParaRPr b="1" sz="3600"/>
          </a:p>
        </p:txBody>
      </p:sp>
      <p:sp>
        <p:nvSpPr>
          <p:cNvPr id="379" name="Google Shape;379;p48"/>
          <p:cNvSpPr/>
          <p:nvPr/>
        </p:nvSpPr>
        <p:spPr>
          <a:xfrm>
            <a:off x="7972232" y="2868275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10</a:t>
            </a:r>
            <a:endParaRPr b="1" sz="3600"/>
          </a:p>
        </p:txBody>
      </p:sp>
      <p:sp>
        <p:nvSpPr>
          <p:cNvPr id="380" name="Google Shape;380;p48"/>
          <p:cNvSpPr/>
          <p:nvPr/>
        </p:nvSpPr>
        <p:spPr>
          <a:xfrm>
            <a:off x="8702864" y="2868275"/>
            <a:ext cx="730800" cy="78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11</a:t>
            </a:r>
            <a:endParaRPr b="1" sz="3600"/>
          </a:p>
        </p:txBody>
      </p:sp>
      <p:sp>
        <p:nvSpPr>
          <p:cNvPr id="381" name="Google Shape;381;p4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The Stream Prefetcher</a:t>
            </a:r>
            <a:endParaRPr/>
          </a:p>
        </p:txBody>
      </p:sp>
      <p:sp>
        <p:nvSpPr>
          <p:cNvPr id="382" name="Google Shape;382;p48"/>
          <p:cNvSpPr/>
          <p:nvPr/>
        </p:nvSpPr>
        <p:spPr>
          <a:xfrm>
            <a:off x="9433489" y="2868275"/>
            <a:ext cx="730800" cy="78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12</a:t>
            </a:r>
            <a:endParaRPr b="1" sz="3600"/>
          </a:p>
        </p:txBody>
      </p:sp>
      <p:sp>
        <p:nvSpPr>
          <p:cNvPr id="383" name="Google Shape;383;p48"/>
          <p:cNvSpPr/>
          <p:nvPr/>
        </p:nvSpPr>
        <p:spPr>
          <a:xfrm>
            <a:off x="10164139" y="2868275"/>
            <a:ext cx="730800" cy="78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13</a:t>
            </a:r>
            <a:endParaRPr b="1"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389" name="Google Shape;389;p49"/>
          <p:cNvSpPr/>
          <p:nvPr/>
        </p:nvSpPr>
        <p:spPr>
          <a:xfrm>
            <a:off x="1396513" y="2868275"/>
            <a:ext cx="730800" cy="7887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</a:t>
            </a:r>
            <a:endParaRPr b="1" sz="3600"/>
          </a:p>
        </p:txBody>
      </p:sp>
      <p:sp>
        <p:nvSpPr>
          <p:cNvPr id="390" name="Google Shape;390;p49"/>
          <p:cNvSpPr/>
          <p:nvPr/>
        </p:nvSpPr>
        <p:spPr>
          <a:xfrm>
            <a:off x="2127145" y="2868275"/>
            <a:ext cx="730800" cy="7887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2</a:t>
            </a:r>
            <a:endParaRPr b="1" sz="3600"/>
          </a:p>
        </p:txBody>
      </p:sp>
      <p:sp>
        <p:nvSpPr>
          <p:cNvPr id="391" name="Google Shape;391;p49"/>
          <p:cNvSpPr/>
          <p:nvPr/>
        </p:nvSpPr>
        <p:spPr>
          <a:xfrm>
            <a:off x="2857777" y="2868275"/>
            <a:ext cx="730800" cy="7887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3</a:t>
            </a:r>
            <a:endParaRPr b="1" sz="3600"/>
          </a:p>
        </p:txBody>
      </p:sp>
      <p:sp>
        <p:nvSpPr>
          <p:cNvPr id="392" name="Google Shape;392;p49"/>
          <p:cNvSpPr/>
          <p:nvPr/>
        </p:nvSpPr>
        <p:spPr>
          <a:xfrm>
            <a:off x="3588410" y="2868275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4</a:t>
            </a:r>
            <a:endParaRPr b="1" sz="3600"/>
          </a:p>
        </p:txBody>
      </p:sp>
      <p:sp>
        <p:nvSpPr>
          <p:cNvPr id="393" name="Google Shape;393;p49"/>
          <p:cNvSpPr/>
          <p:nvPr/>
        </p:nvSpPr>
        <p:spPr>
          <a:xfrm>
            <a:off x="4319042" y="2868275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5</a:t>
            </a:r>
            <a:endParaRPr b="1" sz="3600"/>
          </a:p>
        </p:txBody>
      </p:sp>
      <p:sp>
        <p:nvSpPr>
          <p:cNvPr id="394" name="Google Shape;394;p49"/>
          <p:cNvSpPr/>
          <p:nvPr/>
        </p:nvSpPr>
        <p:spPr>
          <a:xfrm>
            <a:off x="5049675" y="2868275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6</a:t>
            </a:r>
            <a:endParaRPr b="1" sz="3600"/>
          </a:p>
        </p:txBody>
      </p:sp>
      <p:sp>
        <p:nvSpPr>
          <p:cNvPr id="395" name="Google Shape;395;p49"/>
          <p:cNvSpPr/>
          <p:nvPr/>
        </p:nvSpPr>
        <p:spPr>
          <a:xfrm>
            <a:off x="5780307" y="2868275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7</a:t>
            </a:r>
            <a:endParaRPr b="1" sz="3600"/>
          </a:p>
        </p:txBody>
      </p:sp>
      <p:sp>
        <p:nvSpPr>
          <p:cNvPr id="396" name="Google Shape;396;p49"/>
          <p:cNvSpPr/>
          <p:nvPr/>
        </p:nvSpPr>
        <p:spPr>
          <a:xfrm>
            <a:off x="6510939" y="2868275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8</a:t>
            </a:r>
            <a:endParaRPr b="1" sz="3600"/>
          </a:p>
        </p:txBody>
      </p:sp>
      <p:sp>
        <p:nvSpPr>
          <p:cNvPr id="397" name="Google Shape;397;p49"/>
          <p:cNvSpPr txBox="1"/>
          <p:nvPr/>
        </p:nvSpPr>
        <p:spPr>
          <a:xfrm>
            <a:off x="1297038" y="4428975"/>
            <a:ext cx="98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T1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8" name="Google Shape;398;p49"/>
          <p:cNvCxnSpPr>
            <a:endCxn id="389" idx="2"/>
          </p:cNvCxnSpPr>
          <p:nvPr/>
        </p:nvCxnSpPr>
        <p:spPr>
          <a:xfrm rot="10800000">
            <a:off x="1761913" y="3656975"/>
            <a:ext cx="23400" cy="951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9" name="Google Shape;399;p49"/>
          <p:cNvSpPr txBox="1"/>
          <p:nvPr/>
        </p:nvSpPr>
        <p:spPr>
          <a:xfrm>
            <a:off x="1952238" y="1850950"/>
            <a:ext cx="98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T1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0" name="Google Shape;400;p49"/>
          <p:cNvCxnSpPr>
            <a:endCxn id="390" idx="0"/>
          </p:cNvCxnSpPr>
          <p:nvPr/>
        </p:nvCxnSpPr>
        <p:spPr>
          <a:xfrm>
            <a:off x="2478145" y="2351375"/>
            <a:ext cx="14400" cy="516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1" name="Google Shape;401;p49"/>
          <p:cNvSpPr/>
          <p:nvPr/>
        </p:nvSpPr>
        <p:spPr>
          <a:xfrm>
            <a:off x="1676403" y="5651780"/>
            <a:ext cx="8839200" cy="9906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Thread1 accesses </a:t>
            </a:r>
            <a:r>
              <a:rPr lang="en-IN" sz="36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line</a:t>
            </a:r>
            <a:r>
              <a:rPr lang="en-IN" sz="36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endParaRPr b="0" i="0" sz="36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49"/>
          <p:cNvSpPr/>
          <p:nvPr/>
        </p:nvSpPr>
        <p:spPr>
          <a:xfrm>
            <a:off x="7241600" y="2868275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9</a:t>
            </a:r>
            <a:endParaRPr b="1" sz="3600"/>
          </a:p>
        </p:txBody>
      </p:sp>
      <p:sp>
        <p:nvSpPr>
          <p:cNvPr id="403" name="Google Shape;403;p49"/>
          <p:cNvSpPr/>
          <p:nvPr/>
        </p:nvSpPr>
        <p:spPr>
          <a:xfrm>
            <a:off x="7972232" y="2868275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10</a:t>
            </a:r>
            <a:endParaRPr b="1" sz="3600"/>
          </a:p>
        </p:txBody>
      </p:sp>
      <p:sp>
        <p:nvSpPr>
          <p:cNvPr id="404" name="Google Shape;404;p49"/>
          <p:cNvSpPr/>
          <p:nvPr/>
        </p:nvSpPr>
        <p:spPr>
          <a:xfrm>
            <a:off x="8702864" y="2868275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11</a:t>
            </a:r>
            <a:endParaRPr b="1" sz="3600"/>
          </a:p>
        </p:txBody>
      </p:sp>
      <p:sp>
        <p:nvSpPr>
          <p:cNvPr id="405" name="Google Shape;405;p4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The Stream Prefetcher</a:t>
            </a:r>
            <a:endParaRPr/>
          </a:p>
        </p:txBody>
      </p:sp>
      <p:sp>
        <p:nvSpPr>
          <p:cNvPr id="406" name="Google Shape;406;p49"/>
          <p:cNvSpPr txBox="1"/>
          <p:nvPr/>
        </p:nvSpPr>
        <p:spPr>
          <a:xfrm>
            <a:off x="2732213" y="4404650"/>
            <a:ext cx="98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T1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7" name="Google Shape;407;p49"/>
          <p:cNvCxnSpPr/>
          <p:nvPr/>
        </p:nvCxnSpPr>
        <p:spPr>
          <a:xfrm rot="10800000">
            <a:off x="3197088" y="3632650"/>
            <a:ext cx="23400" cy="951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8" name="Google Shape;408;p49"/>
          <p:cNvSpPr/>
          <p:nvPr/>
        </p:nvSpPr>
        <p:spPr>
          <a:xfrm>
            <a:off x="9433489" y="2868275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12</a:t>
            </a:r>
            <a:endParaRPr b="1" sz="3600"/>
          </a:p>
        </p:txBody>
      </p:sp>
      <p:sp>
        <p:nvSpPr>
          <p:cNvPr id="409" name="Google Shape;409;p49"/>
          <p:cNvSpPr/>
          <p:nvPr/>
        </p:nvSpPr>
        <p:spPr>
          <a:xfrm>
            <a:off x="10164139" y="2868275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13</a:t>
            </a:r>
            <a:endParaRPr b="1" sz="3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415" name="Google Shape;415;p50"/>
          <p:cNvSpPr/>
          <p:nvPr/>
        </p:nvSpPr>
        <p:spPr>
          <a:xfrm>
            <a:off x="1396513" y="2868275"/>
            <a:ext cx="730800" cy="7887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</a:t>
            </a:r>
            <a:endParaRPr b="1" sz="3600"/>
          </a:p>
        </p:txBody>
      </p:sp>
      <p:sp>
        <p:nvSpPr>
          <p:cNvPr id="416" name="Google Shape;416;p50"/>
          <p:cNvSpPr/>
          <p:nvPr/>
        </p:nvSpPr>
        <p:spPr>
          <a:xfrm>
            <a:off x="2127145" y="2868275"/>
            <a:ext cx="730800" cy="7887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2</a:t>
            </a:r>
            <a:endParaRPr b="1" sz="3600"/>
          </a:p>
        </p:txBody>
      </p:sp>
      <p:sp>
        <p:nvSpPr>
          <p:cNvPr id="417" name="Google Shape;417;p50"/>
          <p:cNvSpPr/>
          <p:nvPr/>
        </p:nvSpPr>
        <p:spPr>
          <a:xfrm>
            <a:off x="2857777" y="2868275"/>
            <a:ext cx="730800" cy="7887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3</a:t>
            </a:r>
            <a:endParaRPr b="1" sz="3600"/>
          </a:p>
        </p:txBody>
      </p:sp>
      <p:sp>
        <p:nvSpPr>
          <p:cNvPr id="418" name="Google Shape;418;p50"/>
          <p:cNvSpPr/>
          <p:nvPr/>
        </p:nvSpPr>
        <p:spPr>
          <a:xfrm>
            <a:off x="3588410" y="2868275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4</a:t>
            </a:r>
            <a:endParaRPr b="1" sz="3600"/>
          </a:p>
        </p:txBody>
      </p:sp>
      <p:sp>
        <p:nvSpPr>
          <p:cNvPr id="419" name="Google Shape;419;p50"/>
          <p:cNvSpPr/>
          <p:nvPr/>
        </p:nvSpPr>
        <p:spPr>
          <a:xfrm>
            <a:off x="4319042" y="2868275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5</a:t>
            </a:r>
            <a:endParaRPr b="1" sz="3600"/>
          </a:p>
        </p:txBody>
      </p:sp>
      <p:sp>
        <p:nvSpPr>
          <p:cNvPr id="420" name="Google Shape;420;p50"/>
          <p:cNvSpPr/>
          <p:nvPr/>
        </p:nvSpPr>
        <p:spPr>
          <a:xfrm>
            <a:off x="5049675" y="2868275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6</a:t>
            </a:r>
            <a:endParaRPr b="1" sz="3600"/>
          </a:p>
        </p:txBody>
      </p:sp>
      <p:sp>
        <p:nvSpPr>
          <p:cNvPr id="421" name="Google Shape;421;p50"/>
          <p:cNvSpPr/>
          <p:nvPr/>
        </p:nvSpPr>
        <p:spPr>
          <a:xfrm>
            <a:off x="5780307" y="2868275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7</a:t>
            </a:r>
            <a:endParaRPr b="1" sz="3600"/>
          </a:p>
        </p:txBody>
      </p:sp>
      <p:sp>
        <p:nvSpPr>
          <p:cNvPr id="422" name="Google Shape;422;p50"/>
          <p:cNvSpPr/>
          <p:nvPr/>
        </p:nvSpPr>
        <p:spPr>
          <a:xfrm>
            <a:off x="6510939" y="2868275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8</a:t>
            </a:r>
            <a:endParaRPr b="1" sz="3600"/>
          </a:p>
        </p:txBody>
      </p:sp>
      <p:sp>
        <p:nvSpPr>
          <p:cNvPr id="423" name="Google Shape;423;p50"/>
          <p:cNvSpPr txBox="1"/>
          <p:nvPr/>
        </p:nvSpPr>
        <p:spPr>
          <a:xfrm>
            <a:off x="1297038" y="4428975"/>
            <a:ext cx="98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T1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4" name="Google Shape;424;p50"/>
          <p:cNvCxnSpPr>
            <a:endCxn id="415" idx="2"/>
          </p:cNvCxnSpPr>
          <p:nvPr/>
        </p:nvCxnSpPr>
        <p:spPr>
          <a:xfrm rot="10800000">
            <a:off x="1761913" y="3656975"/>
            <a:ext cx="23400" cy="951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5" name="Google Shape;425;p50"/>
          <p:cNvSpPr txBox="1"/>
          <p:nvPr/>
        </p:nvSpPr>
        <p:spPr>
          <a:xfrm>
            <a:off x="1952238" y="1850950"/>
            <a:ext cx="98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T1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6" name="Google Shape;426;p50"/>
          <p:cNvCxnSpPr>
            <a:endCxn id="416" idx="0"/>
          </p:cNvCxnSpPr>
          <p:nvPr/>
        </p:nvCxnSpPr>
        <p:spPr>
          <a:xfrm>
            <a:off x="2478145" y="2351375"/>
            <a:ext cx="14400" cy="516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7" name="Google Shape;427;p50"/>
          <p:cNvSpPr/>
          <p:nvPr/>
        </p:nvSpPr>
        <p:spPr>
          <a:xfrm>
            <a:off x="1676403" y="5651780"/>
            <a:ext cx="8839200" cy="9906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-IN" sz="36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stream table entry</a:t>
            </a:r>
            <a:r>
              <a:rPr lang="en-IN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is created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50"/>
          <p:cNvSpPr/>
          <p:nvPr/>
        </p:nvSpPr>
        <p:spPr>
          <a:xfrm>
            <a:off x="7241600" y="2868275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9</a:t>
            </a:r>
            <a:endParaRPr b="1" sz="3600"/>
          </a:p>
        </p:txBody>
      </p:sp>
      <p:sp>
        <p:nvSpPr>
          <p:cNvPr id="429" name="Google Shape;429;p50"/>
          <p:cNvSpPr/>
          <p:nvPr/>
        </p:nvSpPr>
        <p:spPr>
          <a:xfrm>
            <a:off x="7972232" y="2868275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10</a:t>
            </a:r>
            <a:endParaRPr b="1" sz="3600"/>
          </a:p>
        </p:txBody>
      </p:sp>
      <p:sp>
        <p:nvSpPr>
          <p:cNvPr id="430" name="Google Shape;430;p50"/>
          <p:cNvSpPr/>
          <p:nvPr/>
        </p:nvSpPr>
        <p:spPr>
          <a:xfrm>
            <a:off x="8702864" y="2868275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11</a:t>
            </a:r>
            <a:endParaRPr b="1" sz="3600"/>
          </a:p>
        </p:txBody>
      </p:sp>
      <p:sp>
        <p:nvSpPr>
          <p:cNvPr id="431" name="Google Shape;431;p5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The Stream Prefetcher</a:t>
            </a:r>
            <a:endParaRPr/>
          </a:p>
        </p:txBody>
      </p:sp>
      <p:sp>
        <p:nvSpPr>
          <p:cNvPr id="432" name="Google Shape;432;p50"/>
          <p:cNvSpPr txBox="1"/>
          <p:nvPr/>
        </p:nvSpPr>
        <p:spPr>
          <a:xfrm>
            <a:off x="2732213" y="4404650"/>
            <a:ext cx="98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T1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3" name="Google Shape;433;p50"/>
          <p:cNvCxnSpPr/>
          <p:nvPr/>
        </p:nvCxnSpPr>
        <p:spPr>
          <a:xfrm rot="10800000">
            <a:off x="3197088" y="3632650"/>
            <a:ext cx="23400" cy="951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4" name="Google Shape;434;p50"/>
          <p:cNvSpPr/>
          <p:nvPr/>
        </p:nvSpPr>
        <p:spPr>
          <a:xfrm>
            <a:off x="9433489" y="2868275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12</a:t>
            </a:r>
            <a:endParaRPr b="1" sz="3600"/>
          </a:p>
        </p:txBody>
      </p:sp>
      <p:sp>
        <p:nvSpPr>
          <p:cNvPr id="435" name="Google Shape;435;p50"/>
          <p:cNvSpPr/>
          <p:nvPr/>
        </p:nvSpPr>
        <p:spPr>
          <a:xfrm>
            <a:off x="10164139" y="2868275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13</a:t>
            </a:r>
            <a:endParaRPr b="1" sz="3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441" name="Google Shape;441;p51"/>
          <p:cNvSpPr/>
          <p:nvPr/>
        </p:nvSpPr>
        <p:spPr>
          <a:xfrm>
            <a:off x="1396513" y="2868275"/>
            <a:ext cx="730800" cy="7887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</a:t>
            </a:r>
            <a:endParaRPr b="1" sz="3600"/>
          </a:p>
        </p:txBody>
      </p:sp>
      <p:sp>
        <p:nvSpPr>
          <p:cNvPr id="442" name="Google Shape;442;p51"/>
          <p:cNvSpPr/>
          <p:nvPr/>
        </p:nvSpPr>
        <p:spPr>
          <a:xfrm>
            <a:off x="2127145" y="2868275"/>
            <a:ext cx="730800" cy="7887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2</a:t>
            </a:r>
            <a:endParaRPr b="1" sz="3600"/>
          </a:p>
        </p:txBody>
      </p:sp>
      <p:sp>
        <p:nvSpPr>
          <p:cNvPr id="443" name="Google Shape;443;p51"/>
          <p:cNvSpPr/>
          <p:nvPr/>
        </p:nvSpPr>
        <p:spPr>
          <a:xfrm>
            <a:off x="2857777" y="2868275"/>
            <a:ext cx="730800" cy="7887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3</a:t>
            </a:r>
            <a:endParaRPr b="1" sz="3600"/>
          </a:p>
        </p:txBody>
      </p:sp>
      <p:sp>
        <p:nvSpPr>
          <p:cNvPr id="444" name="Google Shape;444;p51"/>
          <p:cNvSpPr/>
          <p:nvPr/>
        </p:nvSpPr>
        <p:spPr>
          <a:xfrm>
            <a:off x="3588410" y="2868275"/>
            <a:ext cx="730800" cy="788700"/>
          </a:xfrm>
          <a:prstGeom prst="rect">
            <a:avLst/>
          </a:prstGeom>
          <a:solidFill>
            <a:srgbClr val="C0003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4</a:t>
            </a:r>
            <a:endParaRPr b="1" sz="3600"/>
          </a:p>
        </p:txBody>
      </p:sp>
      <p:sp>
        <p:nvSpPr>
          <p:cNvPr id="445" name="Google Shape;445;p51"/>
          <p:cNvSpPr/>
          <p:nvPr/>
        </p:nvSpPr>
        <p:spPr>
          <a:xfrm>
            <a:off x="4319042" y="2868275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5</a:t>
            </a:r>
            <a:endParaRPr b="1" sz="3600"/>
          </a:p>
        </p:txBody>
      </p:sp>
      <p:sp>
        <p:nvSpPr>
          <p:cNvPr id="446" name="Google Shape;446;p51"/>
          <p:cNvSpPr/>
          <p:nvPr/>
        </p:nvSpPr>
        <p:spPr>
          <a:xfrm>
            <a:off x="5049675" y="2868275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6</a:t>
            </a:r>
            <a:endParaRPr b="1" sz="3600"/>
          </a:p>
        </p:txBody>
      </p:sp>
      <p:sp>
        <p:nvSpPr>
          <p:cNvPr id="447" name="Google Shape;447;p51"/>
          <p:cNvSpPr/>
          <p:nvPr/>
        </p:nvSpPr>
        <p:spPr>
          <a:xfrm>
            <a:off x="5780307" y="2868275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7</a:t>
            </a:r>
            <a:endParaRPr b="1" sz="3600"/>
          </a:p>
        </p:txBody>
      </p:sp>
      <p:sp>
        <p:nvSpPr>
          <p:cNvPr id="448" name="Google Shape;448;p51"/>
          <p:cNvSpPr/>
          <p:nvPr/>
        </p:nvSpPr>
        <p:spPr>
          <a:xfrm>
            <a:off x="6510939" y="2868275"/>
            <a:ext cx="730800" cy="78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8</a:t>
            </a:r>
            <a:endParaRPr b="1" sz="3600"/>
          </a:p>
        </p:txBody>
      </p:sp>
      <p:sp>
        <p:nvSpPr>
          <p:cNvPr id="449" name="Google Shape;449;p51"/>
          <p:cNvSpPr txBox="1"/>
          <p:nvPr/>
        </p:nvSpPr>
        <p:spPr>
          <a:xfrm>
            <a:off x="1297038" y="4428975"/>
            <a:ext cx="98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T1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0" name="Google Shape;450;p51"/>
          <p:cNvCxnSpPr>
            <a:endCxn id="441" idx="2"/>
          </p:cNvCxnSpPr>
          <p:nvPr/>
        </p:nvCxnSpPr>
        <p:spPr>
          <a:xfrm rot="10800000">
            <a:off x="1761913" y="3656975"/>
            <a:ext cx="23400" cy="951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1" name="Google Shape;451;p51"/>
          <p:cNvSpPr txBox="1"/>
          <p:nvPr/>
        </p:nvSpPr>
        <p:spPr>
          <a:xfrm>
            <a:off x="1952238" y="1850950"/>
            <a:ext cx="98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T1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2" name="Google Shape;452;p51"/>
          <p:cNvCxnSpPr>
            <a:endCxn id="442" idx="0"/>
          </p:cNvCxnSpPr>
          <p:nvPr/>
        </p:nvCxnSpPr>
        <p:spPr>
          <a:xfrm>
            <a:off x="2478145" y="2351375"/>
            <a:ext cx="14400" cy="516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3" name="Google Shape;453;p51"/>
          <p:cNvSpPr/>
          <p:nvPr/>
        </p:nvSpPr>
        <p:spPr>
          <a:xfrm>
            <a:off x="1676403" y="5651780"/>
            <a:ext cx="8839200" cy="9906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IN" sz="36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Trigger</a:t>
            </a:r>
            <a:r>
              <a:rPr b="1" lang="en-IN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IN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en-IN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Thread2 accesses </a:t>
            </a:r>
            <a:r>
              <a:rPr lang="en-IN" sz="36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line</a:t>
            </a:r>
            <a:r>
              <a:rPr lang="en-IN" sz="36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endParaRPr b="0" i="0" sz="36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51"/>
          <p:cNvSpPr/>
          <p:nvPr/>
        </p:nvSpPr>
        <p:spPr>
          <a:xfrm>
            <a:off x="7241600" y="2868275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9</a:t>
            </a:r>
            <a:endParaRPr b="1" sz="3600"/>
          </a:p>
        </p:txBody>
      </p:sp>
      <p:sp>
        <p:nvSpPr>
          <p:cNvPr id="455" name="Google Shape;455;p51"/>
          <p:cNvSpPr/>
          <p:nvPr/>
        </p:nvSpPr>
        <p:spPr>
          <a:xfrm>
            <a:off x="7972232" y="2868275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10</a:t>
            </a:r>
            <a:endParaRPr b="1" sz="3600"/>
          </a:p>
        </p:txBody>
      </p:sp>
      <p:sp>
        <p:nvSpPr>
          <p:cNvPr id="456" name="Google Shape;456;p51"/>
          <p:cNvSpPr/>
          <p:nvPr/>
        </p:nvSpPr>
        <p:spPr>
          <a:xfrm>
            <a:off x="8702864" y="2868275"/>
            <a:ext cx="730800" cy="78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11</a:t>
            </a:r>
            <a:endParaRPr b="1" sz="3600"/>
          </a:p>
        </p:txBody>
      </p:sp>
      <p:sp>
        <p:nvSpPr>
          <p:cNvPr id="457" name="Google Shape;457;p5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The Stream Prefetcher</a:t>
            </a:r>
            <a:endParaRPr/>
          </a:p>
        </p:txBody>
      </p:sp>
      <p:sp>
        <p:nvSpPr>
          <p:cNvPr id="458" name="Google Shape;458;p51"/>
          <p:cNvSpPr txBox="1"/>
          <p:nvPr/>
        </p:nvSpPr>
        <p:spPr>
          <a:xfrm>
            <a:off x="2732213" y="4404650"/>
            <a:ext cx="98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T1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9" name="Google Shape;459;p51"/>
          <p:cNvCxnSpPr/>
          <p:nvPr/>
        </p:nvCxnSpPr>
        <p:spPr>
          <a:xfrm rot="10800000">
            <a:off x="3197088" y="3632650"/>
            <a:ext cx="23400" cy="951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0" name="Google Shape;460;p51"/>
          <p:cNvSpPr txBox="1"/>
          <p:nvPr/>
        </p:nvSpPr>
        <p:spPr>
          <a:xfrm>
            <a:off x="3462838" y="1850950"/>
            <a:ext cx="98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T2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1" name="Google Shape;461;p51"/>
          <p:cNvCxnSpPr/>
          <p:nvPr/>
        </p:nvCxnSpPr>
        <p:spPr>
          <a:xfrm>
            <a:off x="3988745" y="2351375"/>
            <a:ext cx="14400" cy="516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2" name="Google Shape;462;p51"/>
          <p:cNvSpPr/>
          <p:nvPr/>
        </p:nvSpPr>
        <p:spPr>
          <a:xfrm>
            <a:off x="9433489" y="2868275"/>
            <a:ext cx="730800" cy="78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12</a:t>
            </a:r>
            <a:endParaRPr b="1" sz="3600"/>
          </a:p>
        </p:txBody>
      </p:sp>
      <p:sp>
        <p:nvSpPr>
          <p:cNvPr id="463" name="Google Shape;463;p51"/>
          <p:cNvSpPr/>
          <p:nvPr/>
        </p:nvSpPr>
        <p:spPr>
          <a:xfrm>
            <a:off x="10164139" y="2868275"/>
            <a:ext cx="730800" cy="78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13</a:t>
            </a:r>
            <a:endParaRPr b="1"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469" name="Google Shape;469;p52"/>
          <p:cNvSpPr/>
          <p:nvPr/>
        </p:nvSpPr>
        <p:spPr>
          <a:xfrm>
            <a:off x="1396513" y="2868275"/>
            <a:ext cx="730800" cy="7887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</a:t>
            </a:r>
            <a:endParaRPr b="1" sz="3600"/>
          </a:p>
        </p:txBody>
      </p:sp>
      <p:sp>
        <p:nvSpPr>
          <p:cNvPr id="470" name="Google Shape;470;p52"/>
          <p:cNvSpPr/>
          <p:nvPr/>
        </p:nvSpPr>
        <p:spPr>
          <a:xfrm>
            <a:off x="2127145" y="2868275"/>
            <a:ext cx="730800" cy="7887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2</a:t>
            </a:r>
            <a:endParaRPr b="1" sz="3600"/>
          </a:p>
        </p:txBody>
      </p:sp>
      <p:sp>
        <p:nvSpPr>
          <p:cNvPr id="471" name="Google Shape;471;p52"/>
          <p:cNvSpPr/>
          <p:nvPr/>
        </p:nvSpPr>
        <p:spPr>
          <a:xfrm>
            <a:off x="2857777" y="2868275"/>
            <a:ext cx="730800" cy="7887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3</a:t>
            </a:r>
            <a:endParaRPr b="1" sz="3600"/>
          </a:p>
        </p:txBody>
      </p:sp>
      <p:sp>
        <p:nvSpPr>
          <p:cNvPr id="472" name="Google Shape;472;p52"/>
          <p:cNvSpPr/>
          <p:nvPr/>
        </p:nvSpPr>
        <p:spPr>
          <a:xfrm>
            <a:off x="3588410" y="2868275"/>
            <a:ext cx="730800" cy="788700"/>
          </a:xfrm>
          <a:prstGeom prst="rect">
            <a:avLst/>
          </a:prstGeom>
          <a:solidFill>
            <a:srgbClr val="C0003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4</a:t>
            </a:r>
            <a:endParaRPr b="1" sz="3600"/>
          </a:p>
        </p:txBody>
      </p:sp>
      <p:sp>
        <p:nvSpPr>
          <p:cNvPr id="473" name="Google Shape;473;p52"/>
          <p:cNvSpPr/>
          <p:nvPr/>
        </p:nvSpPr>
        <p:spPr>
          <a:xfrm>
            <a:off x="4319042" y="2868275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5</a:t>
            </a:r>
            <a:endParaRPr b="1" sz="3600"/>
          </a:p>
        </p:txBody>
      </p:sp>
      <p:sp>
        <p:nvSpPr>
          <p:cNvPr id="474" name="Google Shape;474;p52"/>
          <p:cNvSpPr/>
          <p:nvPr/>
        </p:nvSpPr>
        <p:spPr>
          <a:xfrm>
            <a:off x="5049675" y="2868275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6</a:t>
            </a:r>
            <a:endParaRPr b="1" sz="3600"/>
          </a:p>
        </p:txBody>
      </p:sp>
      <p:sp>
        <p:nvSpPr>
          <p:cNvPr id="475" name="Google Shape;475;p52"/>
          <p:cNvSpPr/>
          <p:nvPr/>
        </p:nvSpPr>
        <p:spPr>
          <a:xfrm>
            <a:off x="5780307" y="2868275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7</a:t>
            </a:r>
            <a:endParaRPr b="1" sz="3600"/>
          </a:p>
        </p:txBody>
      </p:sp>
      <p:sp>
        <p:nvSpPr>
          <p:cNvPr id="476" name="Google Shape;476;p52"/>
          <p:cNvSpPr/>
          <p:nvPr/>
        </p:nvSpPr>
        <p:spPr>
          <a:xfrm>
            <a:off x="6510939" y="2868275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8</a:t>
            </a:r>
            <a:endParaRPr b="1" sz="3600"/>
          </a:p>
        </p:txBody>
      </p:sp>
      <p:sp>
        <p:nvSpPr>
          <p:cNvPr id="477" name="Google Shape;477;p52"/>
          <p:cNvSpPr txBox="1"/>
          <p:nvPr/>
        </p:nvSpPr>
        <p:spPr>
          <a:xfrm>
            <a:off x="1297038" y="4428975"/>
            <a:ext cx="98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T1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8" name="Google Shape;478;p52"/>
          <p:cNvCxnSpPr>
            <a:endCxn id="469" idx="2"/>
          </p:cNvCxnSpPr>
          <p:nvPr/>
        </p:nvCxnSpPr>
        <p:spPr>
          <a:xfrm rot="10800000">
            <a:off x="1761913" y="3656975"/>
            <a:ext cx="23400" cy="951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9" name="Google Shape;479;p52"/>
          <p:cNvSpPr txBox="1"/>
          <p:nvPr/>
        </p:nvSpPr>
        <p:spPr>
          <a:xfrm>
            <a:off x="1952238" y="1850950"/>
            <a:ext cx="98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T1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0" name="Google Shape;480;p52"/>
          <p:cNvCxnSpPr>
            <a:endCxn id="470" idx="0"/>
          </p:cNvCxnSpPr>
          <p:nvPr/>
        </p:nvCxnSpPr>
        <p:spPr>
          <a:xfrm>
            <a:off x="2478145" y="2351375"/>
            <a:ext cx="14400" cy="516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81" name="Google Shape;481;p52"/>
          <p:cNvSpPr/>
          <p:nvPr/>
        </p:nvSpPr>
        <p:spPr>
          <a:xfrm>
            <a:off x="1676403" y="5651780"/>
            <a:ext cx="8839200" cy="9906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Streamer </a:t>
            </a:r>
            <a:r>
              <a:rPr lang="en-IN" sz="36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prefetches</a:t>
            </a:r>
            <a:r>
              <a:rPr lang="en-IN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lines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2"/>
          <p:cNvSpPr/>
          <p:nvPr/>
        </p:nvSpPr>
        <p:spPr>
          <a:xfrm>
            <a:off x="7241600" y="2868275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9</a:t>
            </a:r>
            <a:endParaRPr b="1" sz="3600"/>
          </a:p>
        </p:txBody>
      </p:sp>
      <p:sp>
        <p:nvSpPr>
          <p:cNvPr id="483" name="Google Shape;483;p52"/>
          <p:cNvSpPr/>
          <p:nvPr/>
        </p:nvSpPr>
        <p:spPr>
          <a:xfrm>
            <a:off x="7972232" y="2868275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10</a:t>
            </a:r>
            <a:endParaRPr b="1" sz="3600"/>
          </a:p>
        </p:txBody>
      </p:sp>
      <p:sp>
        <p:nvSpPr>
          <p:cNvPr id="484" name="Google Shape;484;p52"/>
          <p:cNvSpPr/>
          <p:nvPr/>
        </p:nvSpPr>
        <p:spPr>
          <a:xfrm>
            <a:off x="8702864" y="2868275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11</a:t>
            </a:r>
            <a:endParaRPr b="1" sz="3600"/>
          </a:p>
        </p:txBody>
      </p:sp>
      <p:sp>
        <p:nvSpPr>
          <p:cNvPr id="485" name="Google Shape;485;p5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The Stream Prefetcher</a:t>
            </a:r>
            <a:endParaRPr/>
          </a:p>
        </p:txBody>
      </p:sp>
      <p:sp>
        <p:nvSpPr>
          <p:cNvPr id="486" name="Google Shape;486;p52"/>
          <p:cNvSpPr txBox="1"/>
          <p:nvPr/>
        </p:nvSpPr>
        <p:spPr>
          <a:xfrm>
            <a:off x="2732213" y="4404650"/>
            <a:ext cx="98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T1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7" name="Google Shape;487;p52"/>
          <p:cNvCxnSpPr/>
          <p:nvPr/>
        </p:nvCxnSpPr>
        <p:spPr>
          <a:xfrm rot="10800000">
            <a:off x="3197088" y="3632650"/>
            <a:ext cx="23400" cy="951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88" name="Google Shape;488;p52"/>
          <p:cNvSpPr txBox="1"/>
          <p:nvPr/>
        </p:nvSpPr>
        <p:spPr>
          <a:xfrm>
            <a:off x="3462838" y="1850950"/>
            <a:ext cx="98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T2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9" name="Google Shape;489;p52"/>
          <p:cNvCxnSpPr/>
          <p:nvPr/>
        </p:nvCxnSpPr>
        <p:spPr>
          <a:xfrm>
            <a:off x="3988745" y="2351375"/>
            <a:ext cx="14400" cy="516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90" name="Google Shape;490;p52"/>
          <p:cNvSpPr/>
          <p:nvPr/>
        </p:nvSpPr>
        <p:spPr>
          <a:xfrm>
            <a:off x="9433489" y="2868275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12</a:t>
            </a:r>
            <a:endParaRPr b="1" sz="3600"/>
          </a:p>
        </p:txBody>
      </p:sp>
      <p:sp>
        <p:nvSpPr>
          <p:cNvPr id="491" name="Google Shape;491;p52"/>
          <p:cNvSpPr/>
          <p:nvPr/>
        </p:nvSpPr>
        <p:spPr>
          <a:xfrm>
            <a:off x="10164139" y="2868275"/>
            <a:ext cx="730800" cy="78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13</a:t>
            </a:r>
            <a:endParaRPr b="1" sz="3600"/>
          </a:p>
        </p:txBody>
      </p:sp>
      <p:sp>
        <p:nvSpPr>
          <p:cNvPr id="492" name="Google Shape;492;p52"/>
          <p:cNvSpPr/>
          <p:nvPr/>
        </p:nvSpPr>
        <p:spPr>
          <a:xfrm rot="10800000">
            <a:off x="4820083" y="3745075"/>
            <a:ext cx="5030700" cy="2553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52"/>
          <p:cNvSpPr/>
          <p:nvPr/>
        </p:nvSpPr>
        <p:spPr>
          <a:xfrm rot="10800000">
            <a:off x="4755275" y="3698900"/>
            <a:ext cx="5132700" cy="16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94" name="Google Shape;494;p52"/>
          <p:cNvCxnSpPr>
            <a:stCxn id="492" idx="0"/>
          </p:cNvCxnSpPr>
          <p:nvPr/>
        </p:nvCxnSpPr>
        <p:spPr>
          <a:xfrm flipH="1">
            <a:off x="7330933" y="4000375"/>
            <a:ext cx="4500" cy="31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95" name="Google Shape;495;p52"/>
          <p:cNvSpPr txBox="1"/>
          <p:nvPr/>
        </p:nvSpPr>
        <p:spPr>
          <a:xfrm>
            <a:off x="5452439" y="4183850"/>
            <a:ext cx="3450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Prefetched Lines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501" name="Google Shape;501;p53"/>
          <p:cNvSpPr/>
          <p:nvPr/>
        </p:nvSpPr>
        <p:spPr>
          <a:xfrm>
            <a:off x="1396513" y="2868275"/>
            <a:ext cx="730800" cy="7887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</a:t>
            </a:r>
            <a:endParaRPr b="1" sz="3600"/>
          </a:p>
        </p:txBody>
      </p:sp>
      <p:sp>
        <p:nvSpPr>
          <p:cNvPr id="502" name="Google Shape;502;p53"/>
          <p:cNvSpPr/>
          <p:nvPr/>
        </p:nvSpPr>
        <p:spPr>
          <a:xfrm>
            <a:off x="2127145" y="2868275"/>
            <a:ext cx="730800" cy="7887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2</a:t>
            </a:r>
            <a:endParaRPr b="1" sz="3600"/>
          </a:p>
        </p:txBody>
      </p:sp>
      <p:sp>
        <p:nvSpPr>
          <p:cNvPr id="503" name="Google Shape;503;p53"/>
          <p:cNvSpPr/>
          <p:nvPr/>
        </p:nvSpPr>
        <p:spPr>
          <a:xfrm>
            <a:off x="2857777" y="2868275"/>
            <a:ext cx="730800" cy="7887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3</a:t>
            </a:r>
            <a:endParaRPr b="1" sz="3600"/>
          </a:p>
        </p:txBody>
      </p:sp>
      <p:sp>
        <p:nvSpPr>
          <p:cNvPr id="504" name="Google Shape;504;p53"/>
          <p:cNvSpPr/>
          <p:nvPr/>
        </p:nvSpPr>
        <p:spPr>
          <a:xfrm>
            <a:off x="3588410" y="2868275"/>
            <a:ext cx="730800" cy="788700"/>
          </a:xfrm>
          <a:prstGeom prst="rect">
            <a:avLst/>
          </a:prstGeom>
          <a:solidFill>
            <a:srgbClr val="C0003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4</a:t>
            </a:r>
            <a:endParaRPr b="1" sz="3600"/>
          </a:p>
        </p:txBody>
      </p:sp>
      <p:sp>
        <p:nvSpPr>
          <p:cNvPr id="505" name="Google Shape;505;p53"/>
          <p:cNvSpPr/>
          <p:nvPr/>
        </p:nvSpPr>
        <p:spPr>
          <a:xfrm>
            <a:off x="4319042" y="2868275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5</a:t>
            </a:r>
            <a:endParaRPr b="1" sz="3600"/>
          </a:p>
        </p:txBody>
      </p:sp>
      <p:sp>
        <p:nvSpPr>
          <p:cNvPr id="506" name="Google Shape;506;p53"/>
          <p:cNvSpPr/>
          <p:nvPr/>
        </p:nvSpPr>
        <p:spPr>
          <a:xfrm>
            <a:off x="5049675" y="2868275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6</a:t>
            </a:r>
            <a:endParaRPr b="1" sz="3600"/>
          </a:p>
        </p:txBody>
      </p:sp>
      <p:sp>
        <p:nvSpPr>
          <p:cNvPr id="507" name="Google Shape;507;p53"/>
          <p:cNvSpPr/>
          <p:nvPr/>
        </p:nvSpPr>
        <p:spPr>
          <a:xfrm>
            <a:off x="5780307" y="2868275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7</a:t>
            </a:r>
            <a:endParaRPr b="1" sz="3600"/>
          </a:p>
        </p:txBody>
      </p:sp>
      <p:sp>
        <p:nvSpPr>
          <p:cNvPr id="508" name="Google Shape;508;p53"/>
          <p:cNvSpPr/>
          <p:nvPr/>
        </p:nvSpPr>
        <p:spPr>
          <a:xfrm>
            <a:off x="6510939" y="2868275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8</a:t>
            </a:r>
            <a:endParaRPr b="1" sz="3600"/>
          </a:p>
        </p:txBody>
      </p:sp>
      <p:sp>
        <p:nvSpPr>
          <p:cNvPr id="509" name="Google Shape;509;p53"/>
          <p:cNvSpPr txBox="1"/>
          <p:nvPr/>
        </p:nvSpPr>
        <p:spPr>
          <a:xfrm>
            <a:off x="1297038" y="4428975"/>
            <a:ext cx="98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T1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0" name="Google Shape;510;p53"/>
          <p:cNvCxnSpPr>
            <a:endCxn id="501" idx="2"/>
          </p:cNvCxnSpPr>
          <p:nvPr/>
        </p:nvCxnSpPr>
        <p:spPr>
          <a:xfrm rot="10800000">
            <a:off x="1761913" y="3656975"/>
            <a:ext cx="23400" cy="951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11" name="Google Shape;511;p53"/>
          <p:cNvSpPr txBox="1"/>
          <p:nvPr/>
        </p:nvSpPr>
        <p:spPr>
          <a:xfrm>
            <a:off x="1952238" y="1850950"/>
            <a:ext cx="98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T1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2" name="Google Shape;512;p53"/>
          <p:cNvCxnSpPr>
            <a:endCxn id="502" idx="0"/>
          </p:cNvCxnSpPr>
          <p:nvPr/>
        </p:nvCxnSpPr>
        <p:spPr>
          <a:xfrm>
            <a:off x="2478145" y="2351375"/>
            <a:ext cx="14400" cy="516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13" name="Google Shape;513;p53"/>
          <p:cNvSpPr/>
          <p:nvPr/>
        </p:nvSpPr>
        <p:spPr>
          <a:xfrm>
            <a:off x="1676403" y="5651780"/>
            <a:ext cx="8839200" cy="9906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How far ahead is the </a:t>
            </a:r>
            <a:r>
              <a:rPr lang="en-IN" sz="36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first prefetched line</a:t>
            </a:r>
            <a:r>
              <a:rPr lang="en-IN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53"/>
          <p:cNvSpPr/>
          <p:nvPr/>
        </p:nvSpPr>
        <p:spPr>
          <a:xfrm>
            <a:off x="7241600" y="2868275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9</a:t>
            </a:r>
            <a:endParaRPr b="1" sz="3600"/>
          </a:p>
        </p:txBody>
      </p:sp>
      <p:sp>
        <p:nvSpPr>
          <p:cNvPr id="515" name="Google Shape;515;p53"/>
          <p:cNvSpPr/>
          <p:nvPr/>
        </p:nvSpPr>
        <p:spPr>
          <a:xfrm>
            <a:off x="7972232" y="2868275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10</a:t>
            </a:r>
            <a:endParaRPr b="1" sz="3600"/>
          </a:p>
        </p:txBody>
      </p:sp>
      <p:sp>
        <p:nvSpPr>
          <p:cNvPr id="516" name="Google Shape;516;p53"/>
          <p:cNvSpPr/>
          <p:nvPr/>
        </p:nvSpPr>
        <p:spPr>
          <a:xfrm>
            <a:off x="8702864" y="2868275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11</a:t>
            </a:r>
            <a:endParaRPr b="1" sz="3600"/>
          </a:p>
        </p:txBody>
      </p:sp>
      <p:sp>
        <p:nvSpPr>
          <p:cNvPr id="517" name="Google Shape;517;p5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The Stream Prefetcher</a:t>
            </a:r>
            <a:endParaRPr/>
          </a:p>
        </p:txBody>
      </p:sp>
      <p:sp>
        <p:nvSpPr>
          <p:cNvPr id="518" name="Google Shape;518;p53"/>
          <p:cNvSpPr txBox="1"/>
          <p:nvPr/>
        </p:nvSpPr>
        <p:spPr>
          <a:xfrm>
            <a:off x="2732213" y="4404650"/>
            <a:ext cx="98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T1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9" name="Google Shape;519;p53"/>
          <p:cNvCxnSpPr/>
          <p:nvPr/>
        </p:nvCxnSpPr>
        <p:spPr>
          <a:xfrm rot="10800000">
            <a:off x="3197088" y="3632650"/>
            <a:ext cx="23400" cy="951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20" name="Google Shape;520;p53"/>
          <p:cNvSpPr txBox="1"/>
          <p:nvPr/>
        </p:nvSpPr>
        <p:spPr>
          <a:xfrm>
            <a:off x="3462838" y="1850950"/>
            <a:ext cx="98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T2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1" name="Google Shape;521;p53"/>
          <p:cNvCxnSpPr/>
          <p:nvPr/>
        </p:nvCxnSpPr>
        <p:spPr>
          <a:xfrm>
            <a:off x="3988745" y="2351375"/>
            <a:ext cx="14400" cy="516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22" name="Google Shape;522;p53"/>
          <p:cNvSpPr/>
          <p:nvPr/>
        </p:nvSpPr>
        <p:spPr>
          <a:xfrm>
            <a:off x="9433489" y="2868275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12</a:t>
            </a:r>
            <a:endParaRPr b="1" sz="3600"/>
          </a:p>
        </p:txBody>
      </p:sp>
      <p:sp>
        <p:nvSpPr>
          <p:cNvPr id="523" name="Google Shape;523;p53"/>
          <p:cNvSpPr/>
          <p:nvPr/>
        </p:nvSpPr>
        <p:spPr>
          <a:xfrm>
            <a:off x="10164139" y="2868275"/>
            <a:ext cx="730800" cy="78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13</a:t>
            </a:r>
            <a:endParaRPr b="1" sz="3600"/>
          </a:p>
        </p:txBody>
      </p:sp>
      <p:sp>
        <p:nvSpPr>
          <p:cNvPr id="524" name="Google Shape;524;p53"/>
          <p:cNvSpPr/>
          <p:nvPr/>
        </p:nvSpPr>
        <p:spPr>
          <a:xfrm rot="10800000">
            <a:off x="4820083" y="3745075"/>
            <a:ext cx="5030700" cy="2553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53"/>
          <p:cNvSpPr/>
          <p:nvPr/>
        </p:nvSpPr>
        <p:spPr>
          <a:xfrm rot="10800000">
            <a:off x="4755275" y="3698900"/>
            <a:ext cx="5132700" cy="16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26" name="Google Shape;526;p53"/>
          <p:cNvCxnSpPr>
            <a:stCxn id="524" idx="0"/>
          </p:cNvCxnSpPr>
          <p:nvPr/>
        </p:nvCxnSpPr>
        <p:spPr>
          <a:xfrm flipH="1">
            <a:off x="7330933" y="4000375"/>
            <a:ext cx="4500" cy="31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27" name="Google Shape;527;p53"/>
          <p:cNvSpPr txBox="1"/>
          <p:nvPr/>
        </p:nvSpPr>
        <p:spPr>
          <a:xfrm>
            <a:off x="5604839" y="4107650"/>
            <a:ext cx="3450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Prefetched Lines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53"/>
          <p:cNvSpPr/>
          <p:nvPr/>
        </p:nvSpPr>
        <p:spPr>
          <a:xfrm>
            <a:off x="4662464" y="2524875"/>
            <a:ext cx="2389200" cy="2553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53"/>
          <p:cNvSpPr/>
          <p:nvPr/>
        </p:nvSpPr>
        <p:spPr>
          <a:xfrm>
            <a:off x="4644800" y="2664050"/>
            <a:ext cx="2437800" cy="16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30" name="Google Shape;530;p53"/>
          <p:cNvCxnSpPr>
            <a:stCxn id="528" idx="0"/>
            <a:endCxn id="531" idx="2"/>
          </p:cNvCxnSpPr>
          <p:nvPr/>
        </p:nvCxnSpPr>
        <p:spPr>
          <a:xfrm flipH="1" rot="10800000">
            <a:off x="5857064" y="2207775"/>
            <a:ext cx="6600" cy="317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31" name="Google Shape;531;p53"/>
          <p:cNvSpPr txBox="1"/>
          <p:nvPr/>
        </p:nvSpPr>
        <p:spPr>
          <a:xfrm>
            <a:off x="4930850" y="1690825"/>
            <a:ext cx="18657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Distance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5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537" name="Google Shape;537;p54"/>
          <p:cNvSpPr/>
          <p:nvPr/>
        </p:nvSpPr>
        <p:spPr>
          <a:xfrm>
            <a:off x="1396513" y="2868275"/>
            <a:ext cx="730800" cy="7887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</a:t>
            </a:r>
            <a:endParaRPr b="1" sz="3600"/>
          </a:p>
        </p:txBody>
      </p:sp>
      <p:sp>
        <p:nvSpPr>
          <p:cNvPr id="538" name="Google Shape;538;p54"/>
          <p:cNvSpPr/>
          <p:nvPr/>
        </p:nvSpPr>
        <p:spPr>
          <a:xfrm>
            <a:off x="2127145" y="2868275"/>
            <a:ext cx="730800" cy="7887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2</a:t>
            </a:r>
            <a:endParaRPr b="1" sz="3600"/>
          </a:p>
        </p:txBody>
      </p:sp>
      <p:sp>
        <p:nvSpPr>
          <p:cNvPr id="539" name="Google Shape;539;p54"/>
          <p:cNvSpPr/>
          <p:nvPr/>
        </p:nvSpPr>
        <p:spPr>
          <a:xfrm>
            <a:off x="2857777" y="2868275"/>
            <a:ext cx="730800" cy="7887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3</a:t>
            </a:r>
            <a:endParaRPr b="1" sz="3600"/>
          </a:p>
        </p:txBody>
      </p:sp>
      <p:sp>
        <p:nvSpPr>
          <p:cNvPr id="540" name="Google Shape;540;p54"/>
          <p:cNvSpPr/>
          <p:nvPr/>
        </p:nvSpPr>
        <p:spPr>
          <a:xfrm>
            <a:off x="3588410" y="2868275"/>
            <a:ext cx="730800" cy="788700"/>
          </a:xfrm>
          <a:prstGeom prst="rect">
            <a:avLst/>
          </a:prstGeom>
          <a:solidFill>
            <a:srgbClr val="C0003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4</a:t>
            </a:r>
            <a:endParaRPr b="1" sz="3600"/>
          </a:p>
        </p:txBody>
      </p:sp>
      <p:sp>
        <p:nvSpPr>
          <p:cNvPr id="541" name="Google Shape;541;p54"/>
          <p:cNvSpPr/>
          <p:nvPr/>
        </p:nvSpPr>
        <p:spPr>
          <a:xfrm>
            <a:off x="4319042" y="2868275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5</a:t>
            </a:r>
            <a:endParaRPr b="1" sz="3600"/>
          </a:p>
        </p:txBody>
      </p:sp>
      <p:sp>
        <p:nvSpPr>
          <p:cNvPr id="542" name="Google Shape;542;p54"/>
          <p:cNvSpPr/>
          <p:nvPr/>
        </p:nvSpPr>
        <p:spPr>
          <a:xfrm>
            <a:off x="5049675" y="2868275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6</a:t>
            </a:r>
            <a:endParaRPr b="1" sz="3600"/>
          </a:p>
        </p:txBody>
      </p:sp>
      <p:sp>
        <p:nvSpPr>
          <p:cNvPr id="543" name="Google Shape;543;p54"/>
          <p:cNvSpPr/>
          <p:nvPr/>
        </p:nvSpPr>
        <p:spPr>
          <a:xfrm>
            <a:off x="5780307" y="2868275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7</a:t>
            </a:r>
            <a:endParaRPr b="1" sz="3600"/>
          </a:p>
        </p:txBody>
      </p:sp>
      <p:sp>
        <p:nvSpPr>
          <p:cNvPr id="544" name="Google Shape;544;p54"/>
          <p:cNvSpPr/>
          <p:nvPr/>
        </p:nvSpPr>
        <p:spPr>
          <a:xfrm>
            <a:off x="6510939" y="2868275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8</a:t>
            </a:r>
            <a:endParaRPr b="1" sz="3600"/>
          </a:p>
        </p:txBody>
      </p:sp>
      <p:sp>
        <p:nvSpPr>
          <p:cNvPr id="545" name="Google Shape;545;p54"/>
          <p:cNvSpPr txBox="1"/>
          <p:nvPr/>
        </p:nvSpPr>
        <p:spPr>
          <a:xfrm>
            <a:off x="1297038" y="4428975"/>
            <a:ext cx="98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T1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6" name="Google Shape;546;p54"/>
          <p:cNvCxnSpPr>
            <a:endCxn id="537" idx="2"/>
          </p:cNvCxnSpPr>
          <p:nvPr/>
        </p:nvCxnSpPr>
        <p:spPr>
          <a:xfrm rot="10800000">
            <a:off x="1761913" y="3656975"/>
            <a:ext cx="23400" cy="951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47" name="Google Shape;547;p54"/>
          <p:cNvSpPr txBox="1"/>
          <p:nvPr/>
        </p:nvSpPr>
        <p:spPr>
          <a:xfrm>
            <a:off x="1952238" y="1850950"/>
            <a:ext cx="98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T1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8" name="Google Shape;548;p54"/>
          <p:cNvCxnSpPr>
            <a:endCxn id="538" idx="0"/>
          </p:cNvCxnSpPr>
          <p:nvPr/>
        </p:nvCxnSpPr>
        <p:spPr>
          <a:xfrm>
            <a:off x="2478145" y="2351375"/>
            <a:ext cx="14400" cy="516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49" name="Google Shape;549;p54"/>
          <p:cNvSpPr/>
          <p:nvPr/>
        </p:nvSpPr>
        <p:spPr>
          <a:xfrm>
            <a:off x="1676403" y="5651780"/>
            <a:ext cx="8839200" cy="9906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How </a:t>
            </a:r>
            <a:r>
              <a:rPr lang="en-IN" sz="36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aggressively</a:t>
            </a:r>
            <a:r>
              <a:rPr lang="en-IN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do we</a:t>
            </a:r>
            <a:r>
              <a:rPr lang="en-IN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prefetch?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54"/>
          <p:cNvSpPr/>
          <p:nvPr/>
        </p:nvSpPr>
        <p:spPr>
          <a:xfrm>
            <a:off x="7241600" y="2868275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9</a:t>
            </a:r>
            <a:endParaRPr b="1" sz="3600"/>
          </a:p>
        </p:txBody>
      </p:sp>
      <p:sp>
        <p:nvSpPr>
          <p:cNvPr id="551" name="Google Shape;551;p54"/>
          <p:cNvSpPr/>
          <p:nvPr/>
        </p:nvSpPr>
        <p:spPr>
          <a:xfrm>
            <a:off x="7972232" y="2868275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10</a:t>
            </a:r>
            <a:endParaRPr b="1" sz="3600"/>
          </a:p>
        </p:txBody>
      </p:sp>
      <p:sp>
        <p:nvSpPr>
          <p:cNvPr id="552" name="Google Shape;552;p54"/>
          <p:cNvSpPr/>
          <p:nvPr/>
        </p:nvSpPr>
        <p:spPr>
          <a:xfrm>
            <a:off x="8702864" y="2868275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11</a:t>
            </a:r>
            <a:endParaRPr b="1" sz="3600"/>
          </a:p>
        </p:txBody>
      </p:sp>
      <p:sp>
        <p:nvSpPr>
          <p:cNvPr id="553" name="Google Shape;553;p5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The Stream Prefetcher</a:t>
            </a:r>
            <a:endParaRPr/>
          </a:p>
        </p:txBody>
      </p:sp>
      <p:sp>
        <p:nvSpPr>
          <p:cNvPr id="554" name="Google Shape;554;p54"/>
          <p:cNvSpPr txBox="1"/>
          <p:nvPr/>
        </p:nvSpPr>
        <p:spPr>
          <a:xfrm>
            <a:off x="2732213" y="4404650"/>
            <a:ext cx="98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T1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5" name="Google Shape;555;p54"/>
          <p:cNvCxnSpPr/>
          <p:nvPr/>
        </p:nvCxnSpPr>
        <p:spPr>
          <a:xfrm rot="10800000">
            <a:off x="3197088" y="3632650"/>
            <a:ext cx="23400" cy="951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56" name="Google Shape;556;p54"/>
          <p:cNvSpPr txBox="1"/>
          <p:nvPr/>
        </p:nvSpPr>
        <p:spPr>
          <a:xfrm>
            <a:off x="3462838" y="1850950"/>
            <a:ext cx="98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T2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7" name="Google Shape;557;p54"/>
          <p:cNvCxnSpPr/>
          <p:nvPr/>
        </p:nvCxnSpPr>
        <p:spPr>
          <a:xfrm>
            <a:off x="3988745" y="2351375"/>
            <a:ext cx="14400" cy="516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58" name="Google Shape;558;p54"/>
          <p:cNvSpPr/>
          <p:nvPr/>
        </p:nvSpPr>
        <p:spPr>
          <a:xfrm>
            <a:off x="9433489" y="2868275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12</a:t>
            </a:r>
            <a:endParaRPr b="1" sz="3600"/>
          </a:p>
        </p:txBody>
      </p:sp>
      <p:sp>
        <p:nvSpPr>
          <p:cNvPr id="559" name="Google Shape;559;p54"/>
          <p:cNvSpPr/>
          <p:nvPr/>
        </p:nvSpPr>
        <p:spPr>
          <a:xfrm>
            <a:off x="10164139" y="2868275"/>
            <a:ext cx="730800" cy="78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13</a:t>
            </a:r>
            <a:endParaRPr b="1" sz="3600"/>
          </a:p>
        </p:txBody>
      </p:sp>
      <p:sp>
        <p:nvSpPr>
          <p:cNvPr id="560" name="Google Shape;560;p54"/>
          <p:cNvSpPr/>
          <p:nvPr/>
        </p:nvSpPr>
        <p:spPr>
          <a:xfrm rot="10800000">
            <a:off x="4820083" y="3745075"/>
            <a:ext cx="5030700" cy="2553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54"/>
          <p:cNvSpPr/>
          <p:nvPr/>
        </p:nvSpPr>
        <p:spPr>
          <a:xfrm rot="10800000">
            <a:off x="4755275" y="3698900"/>
            <a:ext cx="5132700" cy="16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62" name="Google Shape;562;p54"/>
          <p:cNvCxnSpPr>
            <a:stCxn id="560" idx="0"/>
          </p:cNvCxnSpPr>
          <p:nvPr/>
        </p:nvCxnSpPr>
        <p:spPr>
          <a:xfrm flipH="1">
            <a:off x="7330933" y="4000375"/>
            <a:ext cx="4500" cy="31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63" name="Google Shape;563;p54"/>
          <p:cNvSpPr/>
          <p:nvPr/>
        </p:nvSpPr>
        <p:spPr>
          <a:xfrm>
            <a:off x="7467839" y="2524875"/>
            <a:ext cx="2389200" cy="2553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54"/>
          <p:cNvSpPr/>
          <p:nvPr/>
        </p:nvSpPr>
        <p:spPr>
          <a:xfrm>
            <a:off x="7450175" y="2664050"/>
            <a:ext cx="2437800" cy="16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65" name="Google Shape;565;p54"/>
          <p:cNvCxnSpPr>
            <a:stCxn id="563" idx="0"/>
            <a:endCxn id="566" idx="2"/>
          </p:cNvCxnSpPr>
          <p:nvPr/>
        </p:nvCxnSpPr>
        <p:spPr>
          <a:xfrm rot="10800000">
            <a:off x="8661239" y="2265375"/>
            <a:ext cx="1200" cy="259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66" name="Google Shape;566;p54"/>
          <p:cNvSpPr txBox="1"/>
          <p:nvPr/>
        </p:nvSpPr>
        <p:spPr>
          <a:xfrm>
            <a:off x="7841950" y="1690825"/>
            <a:ext cx="16386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Degree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54"/>
          <p:cNvSpPr txBox="1"/>
          <p:nvPr/>
        </p:nvSpPr>
        <p:spPr>
          <a:xfrm>
            <a:off x="5604839" y="4107650"/>
            <a:ext cx="3450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Prefetched Lines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Other Prefetchers in Intel </a:t>
            </a:r>
            <a:endParaRPr/>
          </a:p>
        </p:txBody>
      </p:sp>
      <p:sp>
        <p:nvSpPr>
          <p:cNvPr id="573" name="Google Shape;573;p55"/>
          <p:cNvSpPr txBox="1"/>
          <p:nvPr>
            <p:ph idx="12" type="sldNum"/>
          </p:nvPr>
        </p:nvSpPr>
        <p:spPr>
          <a:xfrm>
            <a:off x="11049975" y="6356350"/>
            <a:ext cx="30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574" name="Google Shape;574;p55"/>
          <p:cNvSpPr/>
          <p:nvPr/>
        </p:nvSpPr>
        <p:spPr>
          <a:xfrm>
            <a:off x="1046675" y="2882500"/>
            <a:ext cx="5231700" cy="8070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Char char="●"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L2 Adjacent Line</a:t>
            </a:r>
            <a:endParaRPr b="0" i="0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75" name="Google Shape;575;p55"/>
          <p:cNvSpPr/>
          <p:nvPr/>
        </p:nvSpPr>
        <p:spPr>
          <a:xfrm>
            <a:off x="1046675" y="1815325"/>
            <a:ext cx="5231700" cy="8070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Char char="●"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L2 Stream</a:t>
            </a:r>
            <a:endParaRPr b="0" i="0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76" name="Google Shape;576;p55"/>
          <p:cNvSpPr/>
          <p:nvPr/>
        </p:nvSpPr>
        <p:spPr>
          <a:xfrm>
            <a:off x="1046675" y="5016850"/>
            <a:ext cx="5288400" cy="8070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Char char="●"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L1 IP-based Stride</a:t>
            </a:r>
            <a:endParaRPr b="0" i="0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77" name="Google Shape;577;p55"/>
          <p:cNvSpPr/>
          <p:nvPr/>
        </p:nvSpPr>
        <p:spPr>
          <a:xfrm>
            <a:off x="1046675" y="3949675"/>
            <a:ext cx="5231700" cy="8070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Char char="●"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L1 Next-Line </a:t>
            </a:r>
            <a:endParaRPr b="0" i="0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78" name="Google Shape;578;p55"/>
          <p:cNvSpPr/>
          <p:nvPr/>
        </p:nvSpPr>
        <p:spPr>
          <a:xfrm>
            <a:off x="8706150" y="3412675"/>
            <a:ext cx="806100" cy="807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55"/>
          <p:cNvSpPr/>
          <p:nvPr/>
        </p:nvSpPr>
        <p:spPr>
          <a:xfrm>
            <a:off x="9512110" y="3412675"/>
            <a:ext cx="806100" cy="807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55"/>
          <p:cNvSpPr/>
          <p:nvPr/>
        </p:nvSpPr>
        <p:spPr>
          <a:xfrm>
            <a:off x="10318071" y="3412675"/>
            <a:ext cx="806100" cy="807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55"/>
          <p:cNvSpPr/>
          <p:nvPr/>
        </p:nvSpPr>
        <p:spPr>
          <a:xfrm>
            <a:off x="11124033" y="3412675"/>
            <a:ext cx="806100" cy="807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55"/>
          <p:cNvSpPr txBox="1"/>
          <p:nvPr/>
        </p:nvSpPr>
        <p:spPr>
          <a:xfrm>
            <a:off x="8758797" y="4247212"/>
            <a:ext cx="30192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IN" sz="3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MSR: </a:t>
            </a:r>
            <a:r>
              <a:rPr b="0" i="0" lang="en-IN" sz="30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0x1a4</a:t>
            </a:r>
            <a:endParaRPr b="0" i="0" sz="30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583" name="Google Shape;583;p55"/>
          <p:cNvCxnSpPr/>
          <p:nvPr/>
        </p:nvCxnSpPr>
        <p:spPr>
          <a:xfrm>
            <a:off x="6286675" y="2203275"/>
            <a:ext cx="2458200" cy="12072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5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Our Goal: </a:t>
            </a:r>
            <a:r>
              <a:rPr lang="en-IN"/>
              <a:t>What are we trying to answer?</a:t>
            </a:r>
            <a:endParaRPr/>
          </a:p>
        </p:txBody>
      </p:sp>
      <p:sp>
        <p:nvSpPr>
          <p:cNvPr id="589" name="Google Shape;589;p56"/>
          <p:cNvSpPr txBox="1"/>
          <p:nvPr>
            <p:ph idx="12" type="sldNum"/>
          </p:nvPr>
        </p:nvSpPr>
        <p:spPr>
          <a:xfrm>
            <a:off x="10739575" y="6356350"/>
            <a:ext cx="614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590" name="Google Shape;590;p56"/>
          <p:cNvSpPr/>
          <p:nvPr/>
        </p:nvSpPr>
        <p:spPr>
          <a:xfrm>
            <a:off x="481200" y="2492763"/>
            <a:ext cx="11033400" cy="702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Is the Stream Prefetcher </a:t>
            </a:r>
            <a:r>
              <a:rPr b="0" i="0" lang="en-IN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shared b/w SMT threads</a:t>
            </a: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56"/>
          <p:cNvSpPr/>
          <p:nvPr/>
        </p:nvSpPr>
        <p:spPr>
          <a:xfrm>
            <a:off x="916675" y="3407588"/>
            <a:ext cx="10515600" cy="10518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</a:t>
            </a:r>
            <a:r>
              <a:rPr b="0" i="0" lang="en-IN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triggers</a:t>
            </a: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the stream prefetcher with cross-thread access</a:t>
            </a:r>
            <a:r>
              <a:rPr lang="en-IN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es</a:t>
            </a: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56"/>
          <p:cNvSpPr/>
          <p:nvPr/>
        </p:nvSpPr>
        <p:spPr>
          <a:xfrm>
            <a:off x="1259700" y="4615475"/>
            <a:ext cx="9672600" cy="10518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At </a:t>
            </a:r>
            <a:r>
              <a:rPr b="0" i="0" lang="en-IN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which misses</a:t>
            </a: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made by cross-threads does the streamer prefetch?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56"/>
          <p:cNvSpPr/>
          <p:nvPr/>
        </p:nvSpPr>
        <p:spPr>
          <a:xfrm>
            <a:off x="1574550" y="5823350"/>
            <a:ext cx="9042900" cy="702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Can the Streamer </a:t>
            </a:r>
            <a:r>
              <a:rPr lang="en-IN" sz="32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leak?</a:t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56"/>
          <p:cNvSpPr/>
          <p:nvPr/>
        </p:nvSpPr>
        <p:spPr>
          <a:xfrm>
            <a:off x="809850" y="1577925"/>
            <a:ext cx="10572300" cy="702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i</a:t>
            </a: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 the </a:t>
            </a:r>
            <a:r>
              <a:rPr b="0" i="0" lang="en-IN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size</a:t>
            </a: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of the Stream </a:t>
            </a:r>
            <a:r>
              <a:rPr lang="en-IN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Table</a:t>
            </a: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5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Our Setup and Assumptions</a:t>
            </a:r>
            <a:endParaRPr/>
          </a:p>
        </p:txBody>
      </p:sp>
      <p:sp>
        <p:nvSpPr>
          <p:cNvPr id="600" name="Google Shape;600;p57"/>
          <p:cNvSpPr txBox="1"/>
          <p:nvPr>
            <p:ph idx="12" type="sldNum"/>
          </p:nvPr>
        </p:nvSpPr>
        <p:spPr>
          <a:xfrm>
            <a:off x="11033775" y="6227250"/>
            <a:ext cx="425400" cy="66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601" name="Google Shape;601;p57"/>
          <p:cNvSpPr/>
          <p:nvPr/>
        </p:nvSpPr>
        <p:spPr>
          <a:xfrm>
            <a:off x="1521300" y="3639525"/>
            <a:ext cx="9149400" cy="8070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All prefetchers except the streamer disabled</a:t>
            </a:r>
            <a:endParaRPr b="0" i="0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02" name="Google Shape;602;p57"/>
          <p:cNvSpPr/>
          <p:nvPr/>
        </p:nvSpPr>
        <p:spPr>
          <a:xfrm>
            <a:off x="1521300" y="2143025"/>
            <a:ext cx="9149400" cy="8070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Two SMT threads on an isolated core</a:t>
            </a:r>
            <a:endParaRPr b="0" i="0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03" name="Google Shape;603;p57"/>
          <p:cNvSpPr/>
          <p:nvPr/>
        </p:nvSpPr>
        <p:spPr>
          <a:xfrm>
            <a:off x="1179750" y="5136025"/>
            <a:ext cx="9832500" cy="8070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Intel Kaby Lake i5, 4 cores(SMT), 64KB L1, 256KB L2</a:t>
            </a:r>
            <a:endParaRPr b="0" i="0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54" name="Google Shape;25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750" y="1304375"/>
            <a:ext cx="8572501" cy="5417074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0"/>
          <p:cNvSpPr txBox="1"/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Rise of Micro-architectural Attacks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5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609" name="Google Shape;609;p58"/>
          <p:cNvSpPr txBox="1"/>
          <p:nvPr>
            <p:ph idx="4294967295" type="title"/>
          </p:nvPr>
        </p:nvSpPr>
        <p:spPr>
          <a:xfrm>
            <a:off x="838200" y="365125"/>
            <a:ext cx="10515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Experiment 1: How big is the stream table? </a:t>
            </a:r>
            <a:endParaRPr/>
          </a:p>
        </p:txBody>
      </p:sp>
      <p:pic>
        <p:nvPicPr>
          <p:cNvPr id="610" name="Google Shape;610;p58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4625" y="1151500"/>
            <a:ext cx="7662750" cy="4738124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58"/>
          <p:cNvSpPr/>
          <p:nvPr/>
        </p:nvSpPr>
        <p:spPr>
          <a:xfrm>
            <a:off x="1462662" y="5819400"/>
            <a:ext cx="9266700" cy="831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Insight: </a:t>
            </a:r>
            <a:r>
              <a:rPr i="1" lang="en-IN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Stream table can store </a:t>
            </a:r>
            <a:r>
              <a:rPr i="1" lang="en-IN" sz="3200">
                <a:solidFill>
                  <a:srgbClr val="980000"/>
                </a:solidFill>
                <a:latin typeface="Cambria"/>
                <a:ea typeface="Cambria"/>
                <a:cs typeface="Cambria"/>
                <a:sym typeface="Cambria"/>
              </a:rPr>
              <a:t>16 entries</a:t>
            </a:r>
            <a:endParaRPr b="0" i="1" sz="14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Google Shape;616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1676" y="757275"/>
            <a:ext cx="6536274" cy="5272601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618" name="Google Shape;618;p59"/>
          <p:cNvSpPr/>
          <p:nvPr/>
        </p:nvSpPr>
        <p:spPr>
          <a:xfrm>
            <a:off x="1462662" y="5819400"/>
            <a:ext cx="9266700" cy="831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Insight: Shared b/w SMT threads on the same core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59"/>
          <p:cNvSpPr txBox="1"/>
          <p:nvPr>
            <p:ph type="title"/>
          </p:nvPr>
        </p:nvSpPr>
        <p:spPr>
          <a:xfrm>
            <a:off x="838200" y="365125"/>
            <a:ext cx="10515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Experiment 2: Is the streamer shared?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6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625" name="Google Shape;625;p60"/>
          <p:cNvSpPr/>
          <p:nvPr/>
        </p:nvSpPr>
        <p:spPr>
          <a:xfrm>
            <a:off x="2127163" y="2860550"/>
            <a:ext cx="730800" cy="7887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</a:t>
            </a:r>
            <a:endParaRPr b="1" sz="3600"/>
          </a:p>
        </p:txBody>
      </p:sp>
      <p:sp>
        <p:nvSpPr>
          <p:cNvPr id="626" name="Google Shape;626;p60"/>
          <p:cNvSpPr/>
          <p:nvPr/>
        </p:nvSpPr>
        <p:spPr>
          <a:xfrm>
            <a:off x="2857795" y="2860550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2</a:t>
            </a:r>
            <a:endParaRPr b="1" sz="3600"/>
          </a:p>
        </p:txBody>
      </p:sp>
      <p:sp>
        <p:nvSpPr>
          <p:cNvPr id="627" name="Google Shape;627;p60"/>
          <p:cNvSpPr/>
          <p:nvPr/>
        </p:nvSpPr>
        <p:spPr>
          <a:xfrm>
            <a:off x="3588427" y="2860550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3</a:t>
            </a:r>
            <a:endParaRPr b="1" sz="3600"/>
          </a:p>
        </p:txBody>
      </p:sp>
      <p:sp>
        <p:nvSpPr>
          <p:cNvPr id="628" name="Google Shape;628;p60"/>
          <p:cNvSpPr/>
          <p:nvPr/>
        </p:nvSpPr>
        <p:spPr>
          <a:xfrm>
            <a:off x="4319060" y="2860550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4</a:t>
            </a:r>
            <a:endParaRPr b="1" sz="3600"/>
          </a:p>
        </p:txBody>
      </p:sp>
      <p:sp>
        <p:nvSpPr>
          <p:cNvPr id="629" name="Google Shape;629;p60"/>
          <p:cNvSpPr/>
          <p:nvPr/>
        </p:nvSpPr>
        <p:spPr>
          <a:xfrm>
            <a:off x="5049692" y="2860550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5</a:t>
            </a:r>
            <a:endParaRPr b="1" sz="3600"/>
          </a:p>
        </p:txBody>
      </p:sp>
      <p:sp>
        <p:nvSpPr>
          <p:cNvPr id="630" name="Google Shape;630;p60"/>
          <p:cNvSpPr/>
          <p:nvPr/>
        </p:nvSpPr>
        <p:spPr>
          <a:xfrm>
            <a:off x="5780325" y="2860550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6</a:t>
            </a:r>
            <a:endParaRPr b="1" sz="3600"/>
          </a:p>
        </p:txBody>
      </p:sp>
      <p:sp>
        <p:nvSpPr>
          <p:cNvPr id="631" name="Google Shape;631;p60"/>
          <p:cNvSpPr/>
          <p:nvPr/>
        </p:nvSpPr>
        <p:spPr>
          <a:xfrm>
            <a:off x="6510957" y="2860550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7</a:t>
            </a:r>
            <a:endParaRPr b="1" sz="3600"/>
          </a:p>
        </p:txBody>
      </p:sp>
      <p:sp>
        <p:nvSpPr>
          <p:cNvPr id="632" name="Google Shape;632;p60"/>
          <p:cNvSpPr/>
          <p:nvPr/>
        </p:nvSpPr>
        <p:spPr>
          <a:xfrm>
            <a:off x="7241589" y="2860550"/>
            <a:ext cx="730800" cy="78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8</a:t>
            </a:r>
            <a:endParaRPr b="1" sz="3600"/>
          </a:p>
        </p:txBody>
      </p:sp>
      <p:sp>
        <p:nvSpPr>
          <p:cNvPr id="633" name="Google Shape;633;p60"/>
          <p:cNvSpPr txBox="1"/>
          <p:nvPr/>
        </p:nvSpPr>
        <p:spPr>
          <a:xfrm>
            <a:off x="2027688" y="4421250"/>
            <a:ext cx="98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T1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4" name="Google Shape;634;p60"/>
          <p:cNvCxnSpPr>
            <a:endCxn id="625" idx="2"/>
          </p:cNvCxnSpPr>
          <p:nvPr/>
        </p:nvCxnSpPr>
        <p:spPr>
          <a:xfrm rot="10800000">
            <a:off x="2492563" y="3649250"/>
            <a:ext cx="23400" cy="951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35" name="Google Shape;635;p60"/>
          <p:cNvSpPr/>
          <p:nvPr/>
        </p:nvSpPr>
        <p:spPr>
          <a:xfrm>
            <a:off x="1676403" y="5651780"/>
            <a:ext cx="8839200" cy="9906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Thread1 accesses </a:t>
            </a:r>
            <a:r>
              <a:rPr lang="en-IN" sz="36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line</a:t>
            </a:r>
            <a:r>
              <a:rPr lang="en-IN" sz="36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endParaRPr b="0" i="0" sz="36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60"/>
          <p:cNvSpPr/>
          <p:nvPr/>
        </p:nvSpPr>
        <p:spPr>
          <a:xfrm>
            <a:off x="7972250" y="2860550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9</a:t>
            </a:r>
            <a:endParaRPr b="1" sz="3600"/>
          </a:p>
        </p:txBody>
      </p:sp>
      <p:sp>
        <p:nvSpPr>
          <p:cNvPr id="637" name="Google Shape;637;p60"/>
          <p:cNvSpPr/>
          <p:nvPr/>
        </p:nvSpPr>
        <p:spPr>
          <a:xfrm>
            <a:off x="8702882" y="2860550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10</a:t>
            </a:r>
            <a:endParaRPr b="1" sz="3600"/>
          </a:p>
        </p:txBody>
      </p:sp>
      <p:sp>
        <p:nvSpPr>
          <p:cNvPr id="638" name="Google Shape;638;p60"/>
          <p:cNvSpPr/>
          <p:nvPr/>
        </p:nvSpPr>
        <p:spPr>
          <a:xfrm>
            <a:off x="9433514" y="2860550"/>
            <a:ext cx="730800" cy="78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11</a:t>
            </a:r>
            <a:endParaRPr b="1" sz="3600"/>
          </a:p>
        </p:txBody>
      </p:sp>
      <p:sp>
        <p:nvSpPr>
          <p:cNvPr id="639" name="Google Shape;639;p6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Experiment 3: </a:t>
            </a:r>
            <a:r>
              <a:rPr lang="en-IN"/>
              <a:t>What triggers the stream prefetcher with cross-thread accesses?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6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645" name="Google Shape;645;p61"/>
          <p:cNvSpPr/>
          <p:nvPr/>
        </p:nvSpPr>
        <p:spPr>
          <a:xfrm>
            <a:off x="2127163" y="2860550"/>
            <a:ext cx="730800" cy="7887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</a:t>
            </a:r>
            <a:endParaRPr b="1" sz="3600"/>
          </a:p>
        </p:txBody>
      </p:sp>
      <p:sp>
        <p:nvSpPr>
          <p:cNvPr id="646" name="Google Shape;646;p61"/>
          <p:cNvSpPr/>
          <p:nvPr/>
        </p:nvSpPr>
        <p:spPr>
          <a:xfrm>
            <a:off x="2857795" y="2860550"/>
            <a:ext cx="730800" cy="788700"/>
          </a:xfrm>
          <a:prstGeom prst="rect">
            <a:avLst/>
          </a:prstGeom>
          <a:solidFill>
            <a:srgbClr val="C0003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2</a:t>
            </a:r>
            <a:endParaRPr b="1" sz="3600"/>
          </a:p>
        </p:txBody>
      </p:sp>
      <p:sp>
        <p:nvSpPr>
          <p:cNvPr id="647" name="Google Shape;647;p61"/>
          <p:cNvSpPr/>
          <p:nvPr/>
        </p:nvSpPr>
        <p:spPr>
          <a:xfrm>
            <a:off x="3588427" y="2860550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3</a:t>
            </a:r>
            <a:endParaRPr b="1" sz="3600"/>
          </a:p>
        </p:txBody>
      </p:sp>
      <p:sp>
        <p:nvSpPr>
          <p:cNvPr id="648" name="Google Shape;648;p61"/>
          <p:cNvSpPr/>
          <p:nvPr/>
        </p:nvSpPr>
        <p:spPr>
          <a:xfrm>
            <a:off x="4319060" y="2860550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4</a:t>
            </a:r>
            <a:endParaRPr b="1" sz="3600"/>
          </a:p>
        </p:txBody>
      </p:sp>
      <p:sp>
        <p:nvSpPr>
          <p:cNvPr id="649" name="Google Shape;649;p61"/>
          <p:cNvSpPr/>
          <p:nvPr/>
        </p:nvSpPr>
        <p:spPr>
          <a:xfrm>
            <a:off x="5049692" y="2860550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5</a:t>
            </a:r>
            <a:endParaRPr b="1" sz="3600"/>
          </a:p>
        </p:txBody>
      </p:sp>
      <p:sp>
        <p:nvSpPr>
          <p:cNvPr id="650" name="Google Shape;650;p61"/>
          <p:cNvSpPr/>
          <p:nvPr/>
        </p:nvSpPr>
        <p:spPr>
          <a:xfrm>
            <a:off x="5780325" y="2860550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6</a:t>
            </a:r>
            <a:endParaRPr b="1" sz="3600"/>
          </a:p>
        </p:txBody>
      </p:sp>
      <p:sp>
        <p:nvSpPr>
          <p:cNvPr id="651" name="Google Shape;651;p61"/>
          <p:cNvSpPr/>
          <p:nvPr/>
        </p:nvSpPr>
        <p:spPr>
          <a:xfrm>
            <a:off x="6510957" y="2860550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7</a:t>
            </a:r>
            <a:endParaRPr b="1" sz="3600"/>
          </a:p>
        </p:txBody>
      </p:sp>
      <p:sp>
        <p:nvSpPr>
          <p:cNvPr id="652" name="Google Shape;652;p61"/>
          <p:cNvSpPr/>
          <p:nvPr/>
        </p:nvSpPr>
        <p:spPr>
          <a:xfrm>
            <a:off x="7241589" y="2860550"/>
            <a:ext cx="730800" cy="78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8</a:t>
            </a:r>
            <a:endParaRPr b="1" sz="3600"/>
          </a:p>
        </p:txBody>
      </p:sp>
      <p:sp>
        <p:nvSpPr>
          <p:cNvPr id="653" name="Google Shape;653;p61"/>
          <p:cNvSpPr txBox="1"/>
          <p:nvPr/>
        </p:nvSpPr>
        <p:spPr>
          <a:xfrm>
            <a:off x="2027688" y="4421250"/>
            <a:ext cx="98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T1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4" name="Google Shape;654;p61"/>
          <p:cNvCxnSpPr>
            <a:endCxn id="645" idx="2"/>
          </p:cNvCxnSpPr>
          <p:nvPr/>
        </p:nvCxnSpPr>
        <p:spPr>
          <a:xfrm rot="10800000">
            <a:off x="2492563" y="3649250"/>
            <a:ext cx="23400" cy="951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55" name="Google Shape;655;p61"/>
          <p:cNvSpPr txBox="1"/>
          <p:nvPr/>
        </p:nvSpPr>
        <p:spPr>
          <a:xfrm>
            <a:off x="2682888" y="1843225"/>
            <a:ext cx="98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2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6" name="Google Shape;656;p61"/>
          <p:cNvCxnSpPr>
            <a:endCxn id="646" idx="0"/>
          </p:cNvCxnSpPr>
          <p:nvPr/>
        </p:nvCxnSpPr>
        <p:spPr>
          <a:xfrm>
            <a:off x="3208795" y="2343650"/>
            <a:ext cx="14400" cy="516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57" name="Google Shape;657;p61"/>
          <p:cNvSpPr/>
          <p:nvPr/>
        </p:nvSpPr>
        <p:spPr>
          <a:xfrm>
            <a:off x="1676403" y="5651780"/>
            <a:ext cx="8839200" cy="9906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IN" sz="36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Trigger</a:t>
            </a:r>
            <a:r>
              <a:rPr b="1" lang="en-IN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IN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en-IN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Thread2 accesses </a:t>
            </a:r>
            <a:r>
              <a:rPr lang="en-IN" sz="3600">
                <a:solidFill>
                  <a:srgbClr val="B22222"/>
                </a:solidFill>
                <a:latin typeface="Cambria"/>
                <a:ea typeface="Cambria"/>
                <a:cs typeface="Cambria"/>
                <a:sym typeface="Cambria"/>
              </a:rPr>
              <a:t>line</a:t>
            </a:r>
            <a:r>
              <a:rPr lang="en-IN" sz="3600">
                <a:solidFill>
                  <a:srgbClr val="B22222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endParaRPr b="0" i="0" sz="3600" u="none" cap="none" strike="noStrike">
              <a:solidFill>
                <a:srgbClr val="B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61"/>
          <p:cNvSpPr/>
          <p:nvPr/>
        </p:nvSpPr>
        <p:spPr>
          <a:xfrm>
            <a:off x="7972250" y="2860550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9</a:t>
            </a:r>
            <a:endParaRPr b="1" sz="3600"/>
          </a:p>
        </p:txBody>
      </p:sp>
      <p:sp>
        <p:nvSpPr>
          <p:cNvPr id="659" name="Google Shape;659;p61"/>
          <p:cNvSpPr/>
          <p:nvPr/>
        </p:nvSpPr>
        <p:spPr>
          <a:xfrm>
            <a:off x="8702882" y="2860550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10</a:t>
            </a:r>
            <a:endParaRPr b="1" sz="3600"/>
          </a:p>
        </p:txBody>
      </p:sp>
      <p:sp>
        <p:nvSpPr>
          <p:cNvPr id="660" name="Google Shape;660;p61"/>
          <p:cNvSpPr/>
          <p:nvPr/>
        </p:nvSpPr>
        <p:spPr>
          <a:xfrm>
            <a:off x="9433514" y="2860550"/>
            <a:ext cx="730800" cy="78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11</a:t>
            </a:r>
            <a:endParaRPr b="1" sz="3600"/>
          </a:p>
        </p:txBody>
      </p:sp>
      <p:sp>
        <p:nvSpPr>
          <p:cNvPr id="661" name="Google Shape;661;p6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Experiment 3: What triggers the stream prefetcher with cross-thread accesses?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6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667" name="Google Shape;667;p62"/>
          <p:cNvSpPr/>
          <p:nvPr/>
        </p:nvSpPr>
        <p:spPr>
          <a:xfrm>
            <a:off x="2127163" y="2860550"/>
            <a:ext cx="730800" cy="7887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</a:t>
            </a:r>
            <a:endParaRPr b="1" sz="3600"/>
          </a:p>
        </p:txBody>
      </p:sp>
      <p:sp>
        <p:nvSpPr>
          <p:cNvPr id="668" name="Google Shape;668;p62"/>
          <p:cNvSpPr/>
          <p:nvPr/>
        </p:nvSpPr>
        <p:spPr>
          <a:xfrm>
            <a:off x="2857795" y="2860550"/>
            <a:ext cx="730800" cy="788700"/>
          </a:xfrm>
          <a:prstGeom prst="rect">
            <a:avLst/>
          </a:prstGeom>
          <a:solidFill>
            <a:srgbClr val="C0003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2</a:t>
            </a:r>
            <a:endParaRPr b="1" sz="3600"/>
          </a:p>
        </p:txBody>
      </p:sp>
      <p:sp>
        <p:nvSpPr>
          <p:cNvPr id="669" name="Google Shape;669;p62"/>
          <p:cNvSpPr/>
          <p:nvPr/>
        </p:nvSpPr>
        <p:spPr>
          <a:xfrm>
            <a:off x="3588427" y="2860550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3</a:t>
            </a:r>
            <a:endParaRPr b="1" sz="3600"/>
          </a:p>
        </p:txBody>
      </p:sp>
      <p:sp>
        <p:nvSpPr>
          <p:cNvPr id="670" name="Google Shape;670;p62"/>
          <p:cNvSpPr/>
          <p:nvPr/>
        </p:nvSpPr>
        <p:spPr>
          <a:xfrm>
            <a:off x="4319060" y="2860550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4</a:t>
            </a:r>
            <a:endParaRPr b="1" sz="3600"/>
          </a:p>
        </p:txBody>
      </p:sp>
      <p:sp>
        <p:nvSpPr>
          <p:cNvPr id="671" name="Google Shape;671;p62"/>
          <p:cNvSpPr/>
          <p:nvPr/>
        </p:nvSpPr>
        <p:spPr>
          <a:xfrm>
            <a:off x="5049692" y="2860550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5</a:t>
            </a:r>
            <a:endParaRPr b="1" sz="3600"/>
          </a:p>
        </p:txBody>
      </p:sp>
      <p:sp>
        <p:nvSpPr>
          <p:cNvPr id="672" name="Google Shape;672;p62"/>
          <p:cNvSpPr/>
          <p:nvPr/>
        </p:nvSpPr>
        <p:spPr>
          <a:xfrm>
            <a:off x="5780325" y="2860550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6</a:t>
            </a:r>
            <a:endParaRPr b="1" sz="3600"/>
          </a:p>
        </p:txBody>
      </p:sp>
      <p:sp>
        <p:nvSpPr>
          <p:cNvPr id="673" name="Google Shape;673;p62"/>
          <p:cNvSpPr/>
          <p:nvPr/>
        </p:nvSpPr>
        <p:spPr>
          <a:xfrm>
            <a:off x="6510957" y="2860550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7</a:t>
            </a:r>
            <a:endParaRPr b="1" sz="3600"/>
          </a:p>
        </p:txBody>
      </p:sp>
      <p:sp>
        <p:nvSpPr>
          <p:cNvPr id="674" name="Google Shape;674;p62"/>
          <p:cNvSpPr/>
          <p:nvPr/>
        </p:nvSpPr>
        <p:spPr>
          <a:xfrm>
            <a:off x="7241589" y="2860550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8</a:t>
            </a:r>
            <a:endParaRPr b="1" sz="3600"/>
          </a:p>
        </p:txBody>
      </p:sp>
      <p:sp>
        <p:nvSpPr>
          <p:cNvPr id="675" name="Google Shape;675;p62"/>
          <p:cNvSpPr txBox="1"/>
          <p:nvPr/>
        </p:nvSpPr>
        <p:spPr>
          <a:xfrm>
            <a:off x="2027688" y="4421250"/>
            <a:ext cx="98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T1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6" name="Google Shape;676;p62"/>
          <p:cNvCxnSpPr>
            <a:endCxn id="667" idx="2"/>
          </p:cNvCxnSpPr>
          <p:nvPr/>
        </p:nvCxnSpPr>
        <p:spPr>
          <a:xfrm rot="10800000">
            <a:off x="2492563" y="3649250"/>
            <a:ext cx="23400" cy="951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77" name="Google Shape;677;p62"/>
          <p:cNvSpPr txBox="1"/>
          <p:nvPr/>
        </p:nvSpPr>
        <p:spPr>
          <a:xfrm>
            <a:off x="2682888" y="1843225"/>
            <a:ext cx="98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T2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8" name="Google Shape;678;p62"/>
          <p:cNvCxnSpPr>
            <a:endCxn id="668" idx="0"/>
          </p:cNvCxnSpPr>
          <p:nvPr/>
        </p:nvCxnSpPr>
        <p:spPr>
          <a:xfrm>
            <a:off x="3208795" y="2343650"/>
            <a:ext cx="14400" cy="516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79" name="Google Shape;679;p62"/>
          <p:cNvSpPr/>
          <p:nvPr/>
        </p:nvSpPr>
        <p:spPr>
          <a:xfrm>
            <a:off x="7972250" y="2860550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9</a:t>
            </a:r>
            <a:endParaRPr b="1" sz="3600"/>
          </a:p>
        </p:txBody>
      </p:sp>
      <p:sp>
        <p:nvSpPr>
          <p:cNvPr id="680" name="Google Shape;680;p62"/>
          <p:cNvSpPr/>
          <p:nvPr/>
        </p:nvSpPr>
        <p:spPr>
          <a:xfrm>
            <a:off x="8702882" y="2860550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10</a:t>
            </a:r>
            <a:endParaRPr b="1" sz="3600"/>
          </a:p>
        </p:txBody>
      </p:sp>
      <p:sp>
        <p:nvSpPr>
          <p:cNvPr id="681" name="Google Shape;681;p62"/>
          <p:cNvSpPr/>
          <p:nvPr/>
        </p:nvSpPr>
        <p:spPr>
          <a:xfrm>
            <a:off x="9433514" y="2860550"/>
            <a:ext cx="730800" cy="78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11</a:t>
            </a:r>
            <a:endParaRPr b="1" sz="3600"/>
          </a:p>
        </p:txBody>
      </p:sp>
      <p:sp>
        <p:nvSpPr>
          <p:cNvPr id="682" name="Google Shape;682;p62"/>
          <p:cNvSpPr/>
          <p:nvPr/>
        </p:nvSpPr>
        <p:spPr>
          <a:xfrm rot="10800000">
            <a:off x="4113350" y="3804700"/>
            <a:ext cx="4182900" cy="2553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62"/>
          <p:cNvSpPr/>
          <p:nvPr/>
        </p:nvSpPr>
        <p:spPr>
          <a:xfrm rot="10800000">
            <a:off x="4059375" y="3758525"/>
            <a:ext cx="4267800" cy="16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84" name="Google Shape;684;p62"/>
          <p:cNvCxnSpPr/>
          <p:nvPr/>
        </p:nvCxnSpPr>
        <p:spPr>
          <a:xfrm flipH="1">
            <a:off x="6200900" y="4052275"/>
            <a:ext cx="7800" cy="170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85" name="Google Shape;685;p62"/>
          <p:cNvSpPr txBox="1"/>
          <p:nvPr/>
        </p:nvSpPr>
        <p:spPr>
          <a:xfrm>
            <a:off x="4639025" y="4243475"/>
            <a:ext cx="28686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Prefetched Lines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62"/>
          <p:cNvSpPr/>
          <p:nvPr/>
        </p:nvSpPr>
        <p:spPr>
          <a:xfrm>
            <a:off x="1676403" y="5635580"/>
            <a:ext cx="8839200" cy="9906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Insight: Two misses can trigger the streamer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6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Experiment 3: What triggers the stream prefetcher with cross-thread accesses?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6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Experiment 4: </a:t>
            </a:r>
            <a:r>
              <a:rPr lang="en-IN"/>
              <a:t>At which misses made by cross-threads does the streamer prefetch?</a:t>
            </a:r>
            <a:endParaRPr/>
          </a:p>
        </p:txBody>
      </p:sp>
      <p:sp>
        <p:nvSpPr>
          <p:cNvPr id="693" name="Google Shape;693;p6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694" name="Google Shape;694;p63"/>
          <p:cNvSpPr/>
          <p:nvPr/>
        </p:nvSpPr>
        <p:spPr>
          <a:xfrm>
            <a:off x="941375" y="2937850"/>
            <a:ext cx="730800" cy="7887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</a:t>
            </a:r>
            <a:endParaRPr b="1" sz="3600"/>
          </a:p>
        </p:txBody>
      </p:sp>
      <p:sp>
        <p:nvSpPr>
          <p:cNvPr id="695" name="Google Shape;695;p63"/>
          <p:cNvSpPr/>
          <p:nvPr/>
        </p:nvSpPr>
        <p:spPr>
          <a:xfrm>
            <a:off x="1672007" y="2937850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2</a:t>
            </a:r>
            <a:endParaRPr b="1" sz="3600"/>
          </a:p>
        </p:txBody>
      </p:sp>
      <p:sp>
        <p:nvSpPr>
          <p:cNvPr id="696" name="Google Shape;696;p63"/>
          <p:cNvSpPr/>
          <p:nvPr/>
        </p:nvSpPr>
        <p:spPr>
          <a:xfrm>
            <a:off x="2402640" y="2937850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3</a:t>
            </a:r>
            <a:endParaRPr b="1" sz="3600"/>
          </a:p>
        </p:txBody>
      </p:sp>
      <p:sp>
        <p:nvSpPr>
          <p:cNvPr id="697" name="Google Shape;697;p63"/>
          <p:cNvSpPr/>
          <p:nvPr/>
        </p:nvSpPr>
        <p:spPr>
          <a:xfrm>
            <a:off x="3133272" y="2937850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4</a:t>
            </a:r>
            <a:endParaRPr b="1" sz="3600"/>
          </a:p>
        </p:txBody>
      </p:sp>
      <p:sp>
        <p:nvSpPr>
          <p:cNvPr id="698" name="Google Shape;698;p63"/>
          <p:cNvSpPr/>
          <p:nvPr/>
        </p:nvSpPr>
        <p:spPr>
          <a:xfrm>
            <a:off x="3863905" y="2937850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5</a:t>
            </a:r>
            <a:endParaRPr b="1" sz="3600"/>
          </a:p>
        </p:txBody>
      </p:sp>
      <p:sp>
        <p:nvSpPr>
          <p:cNvPr id="699" name="Google Shape;699;p63"/>
          <p:cNvSpPr/>
          <p:nvPr/>
        </p:nvSpPr>
        <p:spPr>
          <a:xfrm>
            <a:off x="4594537" y="2937850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6</a:t>
            </a:r>
            <a:endParaRPr b="1" sz="3600"/>
          </a:p>
        </p:txBody>
      </p:sp>
      <p:sp>
        <p:nvSpPr>
          <p:cNvPr id="700" name="Google Shape;700;p63"/>
          <p:cNvSpPr/>
          <p:nvPr/>
        </p:nvSpPr>
        <p:spPr>
          <a:xfrm>
            <a:off x="5325170" y="2937850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7</a:t>
            </a:r>
            <a:endParaRPr b="1" sz="3600"/>
          </a:p>
        </p:txBody>
      </p:sp>
      <p:sp>
        <p:nvSpPr>
          <p:cNvPr id="701" name="Google Shape;701;p63"/>
          <p:cNvSpPr/>
          <p:nvPr/>
        </p:nvSpPr>
        <p:spPr>
          <a:xfrm>
            <a:off x="6055802" y="2937850"/>
            <a:ext cx="730800" cy="78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8</a:t>
            </a:r>
            <a:endParaRPr b="1" sz="3600"/>
          </a:p>
        </p:txBody>
      </p:sp>
      <p:sp>
        <p:nvSpPr>
          <p:cNvPr id="702" name="Google Shape;702;p63"/>
          <p:cNvSpPr/>
          <p:nvPr/>
        </p:nvSpPr>
        <p:spPr>
          <a:xfrm>
            <a:off x="7615397" y="2937850"/>
            <a:ext cx="730800" cy="78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19</a:t>
            </a:r>
            <a:endParaRPr b="1" sz="3600"/>
          </a:p>
        </p:txBody>
      </p:sp>
      <p:sp>
        <p:nvSpPr>
          <p:cNvPr id="703" name="Google Shape;703;p63"/>
          <p:cNvSpPr/>
          <p:nvPr/>
        </p:nvSpPr>
        <p:spPr>
          <a:xfrm>
            <a:off x="8346030" y="2937850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20</a:t>
            </a:r>
            <a:endParaRPr b="1" sz="3600"/>
          </a:p>
        </p:txBody>
      </p:sp>
      <p:sp>
        <p:nvSpPr>
          <p:cNvPr id="704" name="Google Shape;704;p63"/>
          <p:cNvSpPr/>
          <p:nvPr/>
        </p:nvSpPr>
        <p:spPr>
          <a:xfrm>
            <a:off x="9076662" y="2937850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21</a:t>
            </a:r>
            <a:endParaRPr b="1" sz="3600"/>
          </a:p>
        </p:txBody>
      </p:sp>
      <p:sp>
        <p:nvSpPr>
          <p:cNvPr id="705" name="Google Shape;705;p63"/>
          <p:cNvSpPr/>
          <p:nvPr/>
        </p:nvSpPr>
        <p:spPr>
          <a:xfrm>
            <a:off x="9807295" y="2937850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22</a:t>
            </a:r>
            <a:endParaRPr b="1" sz="3600"/>
          </a:p>
        </p:txBody>
      </p:sp>
      <p:sp>
        <p:nvSpPr>
          <p:cNvPr id="706" name="Google Shape;706;p63"/>
          <p:cNvSpPr/>
          <p:nvPr/>
        </p:nvSpPr>
        <p:spPr>
          <a:xfrm>
            <a:off x="10537927" y="2937850"/>
            <a:ext cx="730800" cy="78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23</a:t>
            </a:r>
            <a:endParaRPr b="1" sz="3600"/>
          </a:p>
        </p:txBody>
      </p:sp>
      <p:sp>
        <p:nvSpPr>
          <p:cNvPr id="707" name="Google Shape;707;p63"/>
          <p:cNvSpPr txBox="1"/>
          <p:nvPr/>
        </p:nvSpPr>
        <p:spPr>
          <a:xfrm>
            <a:off x="841900" y="4498550"/>
            <a:ext cx="98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T1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63"/>
          <p:cNvSpPr/>
          <p:nvPr/>
        </p:nvSpPr>
        <p:spPr>
          <a:xfrm>
            <a:off x="6951050" y="3305200"/>
            <a:ext cx="85200" cy="54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63"/>
          <p:cNvSpPr/>
          <p:nvPr/>
        </p:nvSpPr>
        <p:spPr>
          <a:xfrm>
            <a:off x="7179650" y="3305200"/>
            <a:ext cx="85200" cy="54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63"/>
          <p:cNvSpPr/>
          <p:nvPr/>
        </p:nvSpPr>
        <p:spPr>
          <a:xfrm>
            <a:off x="7408250" y="3305200"/>
            <a:ext cx="85200" cy="54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11" name="Google Shape;711;p63"/>
          <p:cNvCxnSpPr>
            <a:endCxn id="694" idx="2"/>
          </p:cNvCxnSpPr>
          <p:nvPr/>
        </p:nvCxnSpPr>
        <p:spPr>
          <a:xfrm rot="10800000">
            <a:off x="1306775" y="3726550"/>
            <a:ext cx="23400" cy="951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12" name="Google Shape;712;p63"/>
          <p:cNvSpPr/>
          <p:nvPr/>
        </p:nvSpPr>
        <p:spPr>
          <a:xfrm>
            <a:off x="1676403" y="5651780"/>
            <a:ext cx="8839200" cy="9906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Thread1 accesses </a:t>
            </a:r>
            <a:r>
              <a:rPr lang="en-IN" sz="36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line</a:t>
            </a:r>
            <a:r>
              <a:rPr lang="en-IN" sz="36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endParaRPr b="0" i="0" sz="36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6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718" name="Google Shape;718;p64"/>
          <p:cNvSpPr/>
          <p:nvPr/>
        </p:nvSpPr>
        <p:spPr>
          <a:xfrm>
            <a:off x="941375" y="2937850"/>
            <a:ext cx="730800" cy="7887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</a:t>
            </a:r>
            <a:endParaRPr b="1" sz="3600"/>
          </a:p>
        </p:txBody>
      </p:sp>
      <p:sp>
        <p:nvSpPr>
          <p:cNvPr id="719" name="Google Shape;719;p64"/>
          <p:cNvSpPr/>
          <p:nvPr/>
        </p:nvSpPr>
        <p:spPr>
          <a:xfrm>
            <a:off x="1672007" y="2937850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2</a:t>
            </a:r>
            <a:endParaRPr b="1" sz="3600"/>
          </a:p>
        </p:txBody>
      </p:sp>
      <p:sp>
        <p:nvSpPr>
          <p:cNvPr id="720" name="Google Shape;720;p64"/>
          <p:cNvSpPr/>
          <p:nvPr/>
        </p:nvSpPr>
        <p:spPr>
          <a:xfrm>
            <a:off x="2402640" y="2937850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3</a:t>
            </a:r>
            <a:endParaRPr b="1" sz="3600"/>
          </a:p>
        </p:txBody>
      </p:sp>
      <p:sp>
        <p:nvSpPr>
          <p:cNvPr id="721" name="Google Shape;721;p64"/>
          <p:cNvSpPr/>
          <p:nvPr/>
        </p:nvSpPr>
        <p:spPr>
          <a:xfrm>
            <a:off x="3133272" y="2937850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4</a:t>
            </a:r>
            <a:endParaRPr b="1" sz="3600"/>
          </a:p>
        </p:txBody>
      </p:sp>
      <p:sp>
        <p:nvSpPr>
          <p:cNvPr id="722" name="Google Shape;722;p64"/>
          <p:cNvSpPr/>
          <p:nvPr/>
        </p:nvSpPr>
        <p:spPr>
          <a:xfrm>
            <a:off x="3863905" y="2937850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5</a:t>
            </a:r>
            <a:endParaRPr b="1" sz="3600"/>
          </a:p>
        </p:txBody>
      </p:sp>
      <p:sp>
        <p:nvSpPr>
          <p:cNvPr id="723" name="Google Shape;723;p64"/>
          <p:cNvSpPr/>
          <p:nvPr/>
        </p:nvSpPr>
        <p:spPr>
          <a:xfrm>
            <a:off x="4594537" y="2937850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6</a:t>
            </a:r>
            <a:endParaRPr b="1" sz="3600"/>
          </a:p>
        </p:txBody>
      </p:sp>
      <p:sp>
        <p:nvSpPr>
          <p:cNvPr id="724" name="Google Shape;724;p64"/>
          <p:cNvSpPr/>
          <p:nvPr/>
        </p:nvSpPr>
        <p:spPr>
          <a:xfrm>
            <a:off x="5325170" y="2937850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7</a:t>
            </a:r>
            <a:endParaRPr b="1" sz="3600"/>
          </a:p>
        </p:txBody>
      </p:sp>
      <p:sp>
        <p:nvSpPr>
          <p:cNvPr id="725" name="Google Shape;725;p64"/>
          <p:cNvSpPr/>
          <p:nvPr/>
        </p:nvSpPr>
        <p:spPr>
          <a:xfrm>
            <a:off x="6055802" y="2937850"/>
            <a:ext cx="730800" cy="78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8</a:t>
            </a:r>
            <a:endParaRPr b="1" sz="3600"/>
          </a:p>
        </p:txBody>
      </p:sp>
      <p:sp>
        <p:nvSpPr>
          <p:cNvPr id="726" name="Google Shape;726;p64"/>
          <p:cNvSpPr/>
          <p:nvPr/>
        </p:nvSpPr>
        <p:spPr>
          <a:xfrm>
            <a:off x="7615397" y="2937850"/>
            <a:ext cx="730800" cy="78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19</a:t>
            </a:r>
            <a:endParaRPr b="1" sz="3600"/>
          </a:p>
        </p:txBody>
      </p:sp>
      <p:sp>
        <p:nvSpPr>
          <p:cNvPr id="727" name="Google Shape;727;p64"/>
          <p:cNvSpPr/>
          <p:nvPr/>
        </p:nvSpPr>
        <p:spPr>
          <a:xfrm>
            <a:off x="8346030" y="2937850"/>
            <a:ext cx="730800" cy="788700"/>
          </a:xfrm>
          <a:prstGeom prst="rect">
            <a:avLst/>
          </a:prstGeom>
          <a:solidFill>
            <a:srgbClr val="C0003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20</a:t>
            </a:r>
            <a:endParaRPr b="1" sz="3600"/>
          </a:p>
        </p:txBody>
      </p:sp>
      <p:sp>
        <p:nvSpPr>
          <p:cNvPr id="728" name="Google Shape;728;p64"/>
          <p:cNvSpPr/>
          <p:nvPr/>
        </p:nvSpPr>
        <p:spPr>
          <a:xfrm>
            <a:off x="9076662" y="2937850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21</a:t>
            </a:r>
            <a:endParaRPr b="1" sz="3600"/>
          </a:p>
        </p:txBody>
      </p:sp>
      <p:sp>
        <p:nvSpPr>
          <p:cNvPr id="729" name="Google Shape;729;p64"/>
          <p:cNvSpPr/>
          <p:nvPr/>
        </p:nvSpPr>
        <p:spPr>
          <a:xfrm>
            <a:off x="9807295" y="2937850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22</a:t>
            </a:r>
            <a:endParaRPr b="1" sz="3600"/>
          </a:p>
        </p:txBody>
      </p:sp>
      <p:sp>
        <p:nvSpPr>
          <p:cNvPr id="730" name="Google Shape;730;p64"/>
          <p:cNvSpPr/>
          <p:nvPr/>
        </p:nvSpPr>
        <p:spPr>
          <a:xfrm>
            <a:off x="10537927" y="2937850"/>
            <a:ext cx="730800" cy="78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23</a:t>
            </a:r>
            <a:endParaRPr b="1" sz="3600"/>
          </a:p>
        </p:txBody>
      </p:sp>
      <p:sp>
        <p:nvSpPr>
          <p:cNvPr id="731" name="Google Shape;731;p64"/>
          <p:cNvSpPr txBox="1"/>
          <p:nvPr/>
        </p:nvSpPr>
        <p:spPr>
          <a:xfrm>
            <a:off x="841900" y="4498550"/>
            <a:ext cx="98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T1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64"/>
          <p:cNvSpPr/>
          <p:nvPr/>
        </p:nvSpPr>
        <p:spPr>
          <a:xfrm>
            <a:off x="6951050" y="3305200"/>
            <a:ext cx="85200" cy="54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64"/>
          <p:cNvSpPr/>
          <p:nvPr/>
        </p:nvSpPr>
        <p:spPr>
          <a:xfrm>
            <a:off x="7179650" y="3305200"/>
            <a:ext cx="85200" cy="54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64"/>
          <p:cNvSpPr/>
          <p:nvPr/>
        </p:nvSpPr>
        <p:spPr>
          <a:xfrm>
            <a:off x="7408250" y="3305200"/>
            <a:ext cx="85200" cy="54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35" name="Google Shape;735;p64"/>
          <p:cNvCxnSpPr>
            <a:endCxn id="718" idx="2"/>
          </p:cNvCxnSpPr>
          <p:nvPr/>
        </p:nvCxnSpPr>
        <p:spPr>
          <a:xfrm rot="10800000">
            <a:off x="1306775" y="3726550"/>
            <a:ext cx="23400" cy="951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36" name="Google Shape;736;p64"/>
          <p:cNvSpPr txBox="1"/>
          <p:nvPr/>
        </p:nvSpPr>
        <p:spPr>
          <a:xfrm>
            <a:off x="8220475" y="4498550"/>
            <a:ext cx="98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T2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37" name="Google Shape;737;p64"/>
          <p:cNvCxnSpPr/>
          <p:nvPr/>
        </p:nvCxnSpPr>
        <p:spPr>
          <a:xfrm rot="10800000">
            <a:off x="8685350" y="3726550"/>
            <a:ext cx="23400" cy="951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38" name="Google Shape;738;p64"/>
          <p:cNvSpPr/>
          <p:nvPr/>
        </p:nvSpPr>
        <p:spPr>
          <a:xfrm>
            <a:off x="1676403" y="5651780"/>
            <a:ext cx="8839200" cy="9906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IN" sz="36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Trigger</a:t>
            </a:r>
            <a:r>
              <a:rPr b="1" lang="en-IN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IN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en-IN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Thread2 accesses </a:t>
            </a:r>
            <a:r>
              <a:rPr lang="en-IN" sz="36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line</a:t>
            </a:r>
            <a:r>
              <a:rPr lang="en-IN" sz="36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20</a:t>
            </a:r>
            <a:endParaRPr b="0" i="0" sz="36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6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Experiment 4: At which misses made by cross-threads does the streamer prefetch?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6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745" name="Google Shape;745;p65"/>
          <p:cNvSpPr/>
          <p:nvPr/>
        </p:nvSpPr>
        <p:spPr>
          <a:xfrm>
            <a:off x="941375" y="2937850"/>
            <a:ext cx="730800" cy="7887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</a:t>
            </a:r>
            <a:endParaRPr b="1" sz="3600"/>
          </a:p>
        </p:txBody>
      </p:sp>
      <p:sp>
        <p:nvSpPr>
          <p:cNvPr id="746" name="Google Shape;746;p65"/>
          <p:cNvSpPr/>
          <p:nvPr/>
        </p:nvSpPr>
        <p:spPr>
          <a:xfrm>
            <a:off x="1672007" y="2937850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2</a:t>
            </a:r>
            <a:endParaRPr b="1" sz="3600"/>
          </a:p>
        </p:txBody>
      </p:sp>
      <p:sp>
        <p:nvSpPr>
          <p:cNvPr id="747" name="Google Shape;747;p65"/>
          <p:cNvSpPr/>
          <p:nvPr/>
        </p:nvSpPr>
        <p:spPr>
          <a:xfrm>
            <a:off x="2402640" y="2937850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3</a:t>
            </a:r>
            <a:endParaRPr b="1" sz="3600"/>
          </a:p>
        </p:txBody>
      </p:sp>
      <p:sp>
        <p:nvSpPr>
          <p:cNvPr id="748" name="Google Shape;748;p65"/>
          <p:cNvSpPr/>
          <p:nvPr/>
        </p:nvSpPr>
        <p:spPr>
          <a:xfrm>
            <a:off x="3133272" y="2937850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4</a:t>
            </a:r>
            <a:endParaRPr b="1" sz="3600"/>
          </a:p>
        </p:txBody>
      </p:sp>
      <p:sp>
        <p:nvSpPr>
          <p:cNvPr id="749" name="Google Shape;749;p65"/>
          <p:cNvSpPr/>
          <p:nvPr/>
        </p:nvSpPr>
        <p:spPr>
          <a:xfrm>
            <a:off x="3863905" y="2937850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5</a:t>
            </a:r>
            <a:endParaRPr b="1" sz="3600"/>
          </a:p>
        </p:txBody>
      </p:sp>
      <p:sp>
        <p:nvSpPr>
          <p:cNvPr id="750" name="Google Shape;750;p65"/>
          <p:cNvSpPr/>
          <p:nvPr/>
        </p:nvSpPr>
        <p:spPr>
          <a:xfrm>
            <a:off x="4594537" y="2937850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6</a:t>
            </a:r>
            <a:endParaRPr b="1" sz="3600"/>
          </a:p>
        </p:txBody>
      </p:sp>
      <p:sp>
        <p:nvSpPr>
          <p:cNvPr id="751" name="Google Shape;751;p65"/>
          <p:cNvSpPr/>
          <p:nvPr/>
        </p:nvSpPr>
        <p:spPr>
          <a:xfrm>
            <a:off x="5325170" y="2937850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7</a:t>
            </a:r>
            <a:endParaRPr b="1" sz="3600"/>
          </a:p>
        </p:txBody>
      </p:sp>
      <p:sp>
        <p:nvSpPr>
          <p:cNvPr id="752" name="Google Shape;752;p65"/>
          <p:cNvSpPr/>
          <p:nvPr/>
        </p:nvSpPr>
        <p:spPr>
          <a:xfrm>
            <a:off x="6055802" y="2937850"/>
            <a:ext cx="730800" cy="78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8</a:t>
            </a:r>
            <a:endParaRPr b="1" sz="3600"/>
          </a:p>
        </p:txBody>
      </p:sp>
      <p:sp>
        <p:nvSpPr>
          <p:cNvPr id="753" name="Google Shape;753;p65"/>
          <p:cNvSpPr/>
          <p:nvPr/>
        </p:nvSpPr>
        <p:spPr>
          <a:xfrm>
            <a:off x="7615397" y="2937850"/>
            <a:ext cx="730800" cy="78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19</a:t>
            </a:r>
            <a:endParaRPr b="1" sz="3600"/>
          </a:p>
        </p:txBody>
      </p:sp>
      <p:sp>
        <p:nvSpPr>
          <p:cNvPr id="754" name="Google Shape;754;p65"/>
          <p:cNvSpPr/>
          <p:nvPr/>
        </p:nvSpPr>
        <p:spPr>
          <a:xfrm>
            <a:off x="8346030" y="2937850"/>
            <a:ext cx="730800" cy="788700"/>
          </a:xfrm>
          <a:prstGeom prst="rect">
            <a:avLst/>
          </a:prstGeom>
          <a:solidFill>
            <a:srgbClr val="C0003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20</a:t>
            </a:r>
            <a:endParaRPr b="1" sz="3600"/>
          </a:p>
        </p:txBody>
      </p:sp>
      <p:sp>
        <p:nvSpPr>
          <p:cNvPr id="755" name="Google Shape;755;p65"/>
          <p:cNvSpPr/>
          <p:nvPr/>
        </p:nvSpPr>
        <p:spPr>
          <a:xfrm>
            <a:off x="9076662" y="2937850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21</a:t>
            </a:r>
            <a:endParaRPr b="1" sz="3600"/>
          </a:p>
        </p:txBody>
      </p:sp>
      <p:sp>
        <p:nvSpPr>
          <p:cNvPr id="756" name="Google Shape;756;p65"/>
          <p:cNvSpPr/>
          <p:nvPr/>
        </p:nvSpPr>
        <p:spPr>
          <a:xfrm>
            <a:off x="9807295" y="2937850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22</a:t>
            </a:r>
            <a:endParaRPr b="1" sz="3600"/>
          </a:p>
        </p:txBody>
      </p:sp>
      <p:sp>
        <p:nvSpPr>
          <p:cNvPr id="757" name="Google Shape;757;p65"/>
          <p:cNvSpPr/>
          <p:nvPr/>
        </p:nvSpPr>
        <p:spPr>
          <a:xfrm>
            <a:off x="10537927" y="2937850"/>
            <a:ext cx="730800" cy="78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23</a:t>
            </a:r>
            <a:endParaRPr b="1" sz="3600"/>
          </a:p>
        </p:txBody>
      </p:sp>
      <p:sp>
        <p:nvSpPr>
          <p:cNvPr id="758" name="Google Shape;758;p65"/>
          <p:cNvSpPr txBox="1"/>
          <p:nvPr/>
        </p:nvSpPr>
        <p:spPr>
          <a:xfrm>
            <a:off x="841900" y="4498550"/>
            <a:ext cx="98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T1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65"/>
          <p:cNvSpPr/>
          <p:nvPr/>
        </p:nvSpPr>
        <p:spPr>
          <a:xfrm>
            <a:off x="6951050" y="3305200"/>
            <a:ext cx="85200" cy="54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65"/>
          <p:cNvSpPr/>
          <p:nvPr/>
        </p:nvSpPr>
        <p:spPr>
          <a:xfrm>
            <a:off x="7179650" y="3305200"/>
            <a:ext cx="85200" cy="54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65"/>
          <p:cNvSpPr/>
          <p:nvPr/>
        </p:nvSpPr>
        <p:spPr>
          <a:xfrm>
            <a:off x="7408250" y="3305200"/>
            <a:ext cx="85200" cy="54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62" name="Google Shape;762;p65"/>
          <p:cNvCxnSpPr>
            <a:endCxn id="745" idx="2"/>
          </p:cNvCxnSpPr>
          <p:nvPr/>
        </p:nvCxnSpPr>
        <p:spPr>
          <a:xfrm rot="10800000">
            <a:off x="1306775" y="3726550"/>
            <a:ext cx="23400" cy="951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63" name="Google Shape;763;p65"/>
          <p:cNvSpPr txBox="1"/>
          <p:nvPr/>
        </p:nvSpPr>
        <p:spPr>
          <a:xfrm>
            <a:off x="8220475" y="4498550"/>
            <a:ext cx="98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T2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4" name="Google Shape;764;p65"/>
          <p:cNvCxnSpPr/>
          <p:nvPr/>
        </p:nvCxnSpPr>
        <p:spPr>
          <a:xfrm rot="10800000">
            <a:off x="8685350" y="3726550"/>
            <a:ext cx="23400" cy="951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65" name="Google Shape;765;p65"/>
          <p:cNvSpPr/>
          <p:nvPr/>
        </p:nvSpPr>
        <p:spPr>
          <a:xfrm>
            <a:off x="9117979" y="2551275"/>
            <a:ext cx="1326000" cy="2553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65"/>
          <p:cNvSpPr/>
          <p:nvPr/>
        </p:nvSpPr>
        <p:spPr>
          <a:xfrm>
            <a:off x="9108175" y="2690450"/>
            <a:ext cx="1353000" cy="16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67" name="Google Shape;767;p65"/>
          <p:cNvCxnSpPr/>
          <p:nvPr/>
        </p:nvCxnSpPr>
        <p:spPr>
          <a:xfrm flipH="1" rot="10800000">
            <a:off x="9777075" y="2388900"/>
            <a:ext cx="7800" cy="170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68" name="Google Shape;768;p65"/>
          <p:cNvSpPr txBox="1"/>
          <p:nvPr/>
        </p:nvSpPr>
        <p:spPr>
          <a:xfrm>
            <a:off x="7999200" y="1925000"/>
            <a:ext cx="28686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Prefetched Lines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65"/>
          <p:cNvSpPr/>
          <p:nvPr/>
        </p:nvSpPr>
        <p:spPr>
          <a:xfrm>
            <a:off x="1676403" y="5651780"/>
            <a:ext cx="8839200" cy="9906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Nothing out of the ordinary!!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6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Experiment 4: At which misses made by cross-threads does the streamer prefetch?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6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776" name="Google Shape;776;p66"/>
          <p:cNvSpPr/>
          <p:nvPr/>
        </p:nvSpPr>
        <p:spPr>
          <a:xfrm>
            <a:off x="941375" y="2937850"/>
            <a:ext cx="730800" cy="7887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</a:t>
            </a:r>
            <a:endParaRPr b="1" sz="3600"/>
          </a:p>
        </p:txBody>
      </p:sp>
      <p:sp>
        <p:nvSpPr>
          <p:cNvPr id="777" name="Google Shape;777;p66"/>
          <p:cNvSpPr/>
          <p:nvPr/>
        </p:nvSpPr>
        <p:spPr>
          <a:xfrm>
            <a:off x="1672007" y="2937850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2</a:t>
            </a:r>
            <a:endParaRPr b="1" sz="3600"/>
          </a:p>
        </p:txBody>
      </p:sp>
      <p:sp>
        <p:nvSpPr>
          <p:cNvPr id="778" name="Google Shape;778;p66"/>
          <p:cNvSpPr/>
          <p:nvPr/>
        </p:nvSpPr>
        <p:spPr>
          <a:xfrm>
            <a:off x="2402640" y="2937850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3</a:t>
            </a:r>
            <a:endParaRPr b="1" sz="3600"/>
          </a:p>
        </p:txBody>
      </p:sp>
      <p:sp>
        <p:nvSpPr>
          <p:cNvPr id="779" name="Google Shape;779;p66"/>
          <p:cNvSpPr/>
          <p:nvPr/>
        </p:nvSpPr>
        <p:spPr>
          <a:xfrm>
            <a:off x="3133272" y="2937850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4</a:t>
            </a:r>
            <a:endParaRPr b="1" sz="3600"/>
          </a:p>
        </p:txBody>
      </p:sp>
      <p:sp>
        <p:nvSpPr>
          <p:cNvPr id="780" name="Google Shape;780;p66"/>
          <p:cNvSpPr/>
          <p:nvPr/>
        </p:nvSpPr>
        <p:spPr>
          <a:xfrm>
            <a:off x="3863905" y="2937850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5</a:t>
            </a:r>
            <a:endParaRPr b="1" sz="3600"/>
          </a:p>
        </p:txBody>
      </p:sp>
      <p:sp>
        <p:nvSpPr>
          <p:cNvPr id="781" name="Google Shape;781;p66"/>
          <p:cNvSpPr/>
          <p:nvPr/>
        </p:nvSpPr>
        <p:spPr>
          <a:xfrm>
            <a:off x="4594537" y="2937850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6</a:t>
            </a:r>
            <a:endParaRPr b="1" sz="3600"/>
          </a:p>
        </p:txBody>
      </p:sp>
      <p:sp>
        <p:nvSpPr>
          <p:cNvPr id="782" name="Google Shape;782;p66"/>
          <p:cNvSpPr/>
          <p:nvPr/>
        </p:nvSpPr>
        <p:spPr>
          <a:xfrm>
            <a:off x="5325170" y="2937850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7</a:t>
            </a:r>
            <a:endParaRPr b="1" sz="3600"/>
          </a:p>
        </p:txBody>
      </p:sp>
      <p:sp>
        <p:nvSpPr>
          <p:cNvPr id="783" name="Google Shape;783;p66"/>
          <p:cNvSpPr/>
          <p:nvPr/>
        </p:nvSpPr>
        <p:spPr>
          <a:xfrm>
            <a:off x="6055802" y="2937850"/>
            <a:ext cx="730800" cy="78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8</a:t>
            </a:r>
            <a:endParaRPr b="1" sz="3600"/>
          </a:p>
        </p:txBody>
      </p:sp>
      <p:sp>
        <p:nvSpPr>
          <p:cNvPr id="784" name="Google Shape;784;p66"/>
          <p:cNvSpPr/>
          <p:nvPr/>
        </p:nvSpPr>
        <p:spPr>
          <a:xfrm>
            <a:off x="7615397" y="2937850"/>
            <a:ext cx="730800" cy="78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19</a:t>
            </a:r>
            <a:endParaRPr b="1" sz="3600"/>
          </a:p>
        </p:txBody>
      </p:sp>
      <p:sp>
        <p:nvSpPr>
          <p:cNvPr id="785" name="Google Shape;785;p66"/>
          <p:cNvSpPr/>
          <p:nvPr/>
        </p:nvSpPr>
        <p:spPr>
          <a:xfrm>
            <a:off x="8346030" y="2937850"/>
            <a:ext cx="730800" cy="788700"/>
          </a:xfrm>
          <a:prstGeom prst="rect">
            <a:avLst/>
          </a:prstGeom>
          <a:solidFill>
            <a:srgbClr val="C0003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20</a:t>
            </a:r>
            <a:endParaRPr b="1" sz="3600"/>
          </a:p>
        </p:txBody>
      </p:sp>
      <p:sp>
        <p:nvSpPr>
          <p:cNvPr id="786" name="Google Shape;786;p66"/>
          <p:cNvSpPr/>
          <p:nvPr/>
        </p:nvSpPr>
        <p:spPr>
          <a:xfrm>
            <a:off x="9076662" y="2937850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21</a:t>
            </a:r>
            <a:endParaRPr b="1" sz="3600"/>
          </a:p>
        </p:txBody>
      </p:sp>
      <p:sp>
        <p:nvSpPr>
          <p:cNvPr id="787" name="Google Shape;787;p66"/>
          <p:cNvSpPr/>
          <p:nvPr/>
        </p:nvSpPr>
        <p:spPr>
          <a:xfrm>
            <a:off x="9807295" y="2937850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22</a:t>
            </a:r>
            <a:endParaRPr b="1" sz="3600"/>
          </a:p>
        </p:txBody>
      </p:sp>
      <p:sp>
        <p:nvSpPr>
          <p:cNvPr id="788" name="Google Shape;788;p66"/>
          <p:cNvSpPr/>
          <p:nvPr/>
        </p:nvSpPr>
        <p:spPr>
          <a:xfrm>
            <a:off x="10537927" y="2937850"/>
            <a:ext cx="730800" cy="78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23</a:t>
            </a:r>
            <a:endParaRPr b="1" sz="3600"/>
          </a:p>
        </p:txBody>
      </p:sp>
      <p:sp>
        <p:nvSpPr>
          <p:cNvPr id="789" name="Google Shape;789;p66"/>
          <p:cNvSpPr txBox="1"/>
          <p:nvPr/>
        </p:nvSpPr>
        <p:spPr>
          <a:xfrm>
            <a:off x="841900" y="4498550"/>
            <a:ext cx="98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T1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66"/>
          <p:cNvSpPr/>
          <p:nvPr/>
        </p:nvSpPr>
        <p:spPr>
          <a:xfrm>
            <a:off x="6951050" y="3305200"/>
            <a:ext cx="85200" cy="54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66"/>
          <p:cNvSpPr/>
          <p:nvPr/>
        </p:nvSpPr>
        <p:spPr>
          <a:xfrm>
            <a:off x="7179650" y="3305200"/>
            <a:ext cx="85200" cy="54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66"/>
          <p:cNvSpPr/>
          <p:nvPr/>
        </p:nvSpPr>
        <p:spPr>
          <a:xfrm>
            <a:off x="7408250" y="3305200"/>
            <a:ext cx="85200" cy="54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93" name="Google Shape;793;p66"/>
          <p:cNvCxnSpPr>
            <a:endCxn id="776" idx="2"/>
          </p:cNvCxnSpPr>
          <p:nvPr/>
        </p:nvCxnSpPr>
        <p:spPr>
          <a:xfrm rot="10800000">
            <a:off x="1306775" y="3726550"/>
            <a:ext cx="23400" cy="951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94" name="Google Shape;794;p66"/>
          <p:cNvSpPr txBox="1"/>
          <p:nvPr/>
        </p:nvSpPr>
        <p:spPr>
          <a:xfrm>
            <a:off x="8220475" y="4498550"/>
            <a:ext cx="98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T2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95" name="Google Shape;795;p66"/>
          <p:cNvCxnSpPr/>
          <p:nvPr/>
        </p:nvCxnSpPr>
        <p:spPr>
          <a:xfrm rot="10800000">
            <a:off x="8685350" y="3726550"/>
            <a:ext cx="23400" cy="951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96" name="Google Shape;796;p66"/>
          <p:cNvSpPr/>
          <p:nvPr/>
        </p:nvSpPr>
        <p:spPr>
          <a:xfrm>
            <a:off x="1770825" y="2551275"/>
            <a:ext cx="4182900" cy="2553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66"/>
          <p:cNvSpPr/>
          <p:nvPr/>
        </p:nvSpPr>
        <p:spPr>
          <a:xfrm>
            <a:off x="1739900" y="2690450"/>
            <a:ext cx="4267800" cy="16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98" name="Google Shape;798;p66"/>
          <p:cNvCxnSpPr/>
          <p:nvPr/>
        </p:nvCxnSpPr>
        <p:spPr>
          <a:xfrm flipH="1" rot="10800000">
            <a:off x="3858375" y="2388900"/>
            <a:ext cx="7800" cy="170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99" name="Google Shape;799;p66"/>
          <p:cNvSpPr txBox="1"/>
          <p:nvPr/>
        </p:nvSpPr>
        <p:spPr>
          <a:xfrm>
            <a:off x="2559450" y="1925000"/>
            <a:ext cx="28686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Prefetched Lines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66"/>
          <p:cNvSpPr/>
          <p:nvPr/>
        </p:nvSpPr>
        <p:spPr>
          <a:xfrm>
            <a:off x="9117979" y="2551275"/>
            <a:ext cx="1326000" cy="2553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66"/>
          <p:cNvSpPr/>
          <p:nvPr/>
        </p:nvSpPr>
        <p:spPr>
          <a:xfrm>
            <a:off x="9108175" y="2690450"/>
            <a:ext cx="1353000" cy="16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02" name="Google Shape;802;p66"/>
          <p:cNvCxnSpPr/>
          <p:nvPr/>
        </p:nvCxnSpPr>
        <p:spPr>
          <a:xfrm flipH="1" rot="10800000">
            <a:off x="9777075" y="2388900"/>
            <a:ext cx="7800" cy="170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03" name="Google Shape;803;p66"/>
          <p:cNvSpPr txBox="1"/>
          <p:nvPr/>
        </p:nvSpPr>
        <p:spPr>
          <a:xfrm>
            <a:off x="7999200" y="1925000"/>
            <a:ext cx="28686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Prefetched Lines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p66"/>
          <p:cNvSpPr/>
          <p:nvPr/>
        </p:nvSpPr>
        <p:spPr>
          <a:xfrm>
            <a:off x="1676403" y="5651780"/>
            <a:ext cx="8839200" cy="9906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Nothing out of the ordinary!! </a:t>
            </a:r>
            <a:r>
              <a:rPr lang="en-IN" sz="36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Right?</a:t>
            </a:r>
            <a:endParaRPr b="0" i="0" sz="36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6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Experiment 4: At which misses made by cross-threads does the streamer prefetch?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6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811" name="Google Shape;811;p67"/>
          <p:cNvSpPr/>
          <p:nvPr/>
        </p:nvSpPr>
        <p:spPr>
          <a:xfrm>
            <a:off x="1676403" y="5651780"/>
            <a:ext cx="8839200" cy="9906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Insight: Prefetching happens at the trigger and the previous miss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67"/>
          <p:cNvSpPr/>
          <p:nvPr/>
        </p:nvSpPr>
        <p:spPr>
          <a:xfrm>
            <a:off x="941375" y="2937850"/>
            <a:ext cx="730800" cy="7887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</a:t>
            </a:r>
            <a:endParaRPr b="1" sz="3600"/>
          </a:p>
        </p:txBody>
      </p:sp>
      <p:sp>
        <p:nvSpPr>
          <p:cNvPr id="813" name="Google Shape;813;p67"/>
          <p:cNvSpPr/>
          <p:nvPr/>
        </p:nvSpPr>
        <p:spPr>
          <a:xfrm>
            <a:off x="1672007" y="2937850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2</a:t>
            </a:r>
            <a:endParaRPr b="1" sz="3600"/>
          </a:p>
        </p:txBody>
      </p:sp>
      <p:sp>
        <p:nvSpPr>
          <p:cNvPr id="814" name="Google Shape;814;p67"/>
          <p:cNvSpPr/>
          <p:nvPr/>
        </p:nvSpPr>
        <p:spPr>
          <a:xfrm>
            <a:off x="2402640" y="2937850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3</a:t>
            </a:r>
            <a:endParaRPr b="1" sz="3600"/>
          </a:p>
        </p:txBody>
      </p:sp>
      <p:sp>
        <p:nvSpPr>
          <p:cNvPr id="815" name="Google Shape;815;p67"/>
          <p:cNvSpPr/>
          <p:nvPr/>
        </p:nvSpPr>
        <p:spPr>
          <a:xfrm>
            <a:off x="3133272" y="2937850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4</a:t>
            </a:r>
            <a:endParaRPr b="1" sz="3600"/>
          </a:p>
        </p:txBody>
      </p:sp>
      <p:sp>
        <p:nvSpPr>
          <p:cNvPr id="816" name="Google Shape;816;p67"/>
          <p:cNvSpPr/>
          <p:nvPr/>
        </p:nvSpPr>
        <p:spPr>
          <a:xfrm>
            <a:off x="3863905" y="2937850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5</a:t>
            </a:r>
            <a:endParaRPr b="1" sz="3600"/>
          </a:p>
        </p:txBody>
      </p:sp>
      <p:sp>
        <p:nvSpPr>
          <p:cNvPr id="817" name="Google Shape;817;p67"/>
          <p:cNvSpPr/>
          <p:nvPr/>
        </p:nvSpPr>
        <p:spPr>
          <a:xfrm>
            <a:off x="4594537" y="2937850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6</a:t>
            </a:r>
            <a:endParaRPr b="1" sz="3600"/>
          </a:p>
        </p:txBody>
      </p:sp>
      <p:sp>
        <p:nvSpPr>
          <p:cNvPr id="818" name="Google Shape;818;p67"/>
          <p:cNvSpPr/>
          <p:nvPr/>
        </p:nvSpPr>
        <p:spPr>
          <a:xfrm>
            <a:off x="5325170" y="2937850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7</a:t>
            </a:r>
            <a:endParaRPr b="1" sz="3600"/>
          </a:p>
        </p:txBody>
      </p:sp>
      <p:sp>
        <p:nvSpPr>
          <p:cNvPr id="819" name="Google Shape;819;p67"/>
          <p:cNvSpPr/>
          <p:nvPr/>
        </p:nvSpPr>
        <p:spPr>
          <a:xfrm>
            <a:off x="6055802" y="2937850"/>
            <a:ext cx="730800" cy="78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8</a:t>
            </a:r>
            <a:endParaRPr b="1" sz="3600"/>
          </a:p>
        </p:txBody>
      </p:sp>
      <p:sp>
        <p:nvSpPr>
          <p:cNvPr id="820" name="Google Shape;820;p67"/>
          <p:cNvSpPr/>
          <p:nvPr/>
        </p:nvSpPr>
        <p:spPr>
          <a:xfrm>
            <a:off x="7615397" y="2937850"/>
            <a:ext cx="730800" cy="78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19</a:t>
            </a:r>
            <a:endParaRPr b="1" sz="3600"/>
          </a:p>
        </p:txBody>
      </p:sp>
      <p:sp>
        <p:nvSpPr>
          <p:cNvPr id="821" name="Google Shape;821;p67"/>
          <p:cNvSpPr/>
          <p:nvPr/>
        </p:nvSpPr>
        <p:spPr>
          <a:xfrm>
            <a:off x="8346030" y="2937850"/>
            <a:ext cx="730800" cy="788700"/>
          </a:xfrm>
          <a:prstGeom prst="rect">
            <a:avLst/>
          </a:prstGeom>
          <a:solidFill>
            <a:srgbClr val="C0003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20</a:t>
            </a:r>
            <a:endParaRPr b="1" sz="3600"/>
          </a:p>
        </p:txBody>
      </p:sp>
      <p:sp>
        <p:nvSpPr>
          <p:cNvPr id="822" name="Google Shape;822;p67"/>
          <p:cNvSpPr/>
          <p:nvPr/>
        </p:nvSpPr>
        <p:spPr>
          <a:xfrm>
            <a:off x="9076662" y="2937850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21</a:t>
            </a:r>
            <a:endParaRPr b="1" sz="3600"/>
          </a:p>
        </p:txBody>
      </p:sp>
      <p:sp>
        <p:nvSpPr>
          <p:cNvPr id="823" name="Google Shape;823;p67"/>
          <p:cNvSpPr/>
          <p:nvPr/>
        </p:nvSpPr>
        <p:spPr>
          <a:xfrm>
            <a:off x="9807295" y="2937850"/>
            <a:ext cx="730800" cy="7887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22</a:t>
            </a:r>
            <a:endParaRPr b="1" sz="3600"/>
          </a:p>
        </p:txBody>
      </p:sp>
      <p:sp>
        <p:nvSpPr>
          <p:cNvPr id="824" name="Google Shape;824;p67"/>
          <p:cNvSpPr/>
          <p:nvPr/>
        </p:nvSpPr>
        <p:spPr>
          <a:xfrm>
            <a:off x="10537927" y="2937850"/>
            <a:ext cx="730800" cy="78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23</a:t>
            </a:r>
            <a:endParaRPr b="1" sz="3600"/>
          </a:p>
        </p:txBody>
      </p:sp>
      <p:sp>
        <p:nvSpPr>
          <p:cNvPr id="825" name="Google Shape;825;p67"/>
          <p:cNvSpPr txBox="1"/>
          <p:nvPr/>
        </p:nvSpPr>
        <p:spPr>
          <a:xfrm>
            <a:off x="841900" y="4498550"/>
            <a:ext cx="98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T1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67"/>
          <p:cNvSpPr/>
          <p:nvPr/>
        </p:nvSpPr>
        <p:spPr>
          <a:xfrm>
            <a:off x="6951050" y="3305200"/>
            <a:ext cx="85200" cy="54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67"/>
          <p:cNvSpPr/>
          <p:nvPr/>
        </p:nvSpPr>
        <p:spPr>
          <a:xfrm>
            <a:off x="7179650" y="3305200"/>
            <a:ext cx="85200" cy="54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67"/>
          <p:cNvSpPr/>
          <p:nvPr/>
        </p:nvSpPr>
        <p:spPr>
          <a:xfrm>
            <a:off x="7408250" y="3305200"/>
            <a:ext cx="85200" cy="54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29" name="Google Shape;829;p67"/>
          <p:cNvCxnSpPr>
            <a:endCxn id="812" idx="2"/>
          </p:cNvCxnSpPr>
          <p:nvPr/>
        </p:nvCxnSpPr>
        <p:spPr>
          <a:xfrm rot="10800000">
            <a:off x="1306775" y="3726550"/>
            <a:ext cx="23400" cy="951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30" name="Google Shape;830;p67"/>
          <p:cNvSpPr txBox="1"/>
          <p:nvPr/>
        </p:nvSpPr>
        <p:spPr>
          <a:xfrm>
            <a:off x="8220475" y="4498550"/>
            <a:ext cx="98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T2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1" name="Google Shape;831;p67"/>
          <p:cNvCxnSpPr/>
          <p:nvPr/>
        </p:nvCxnSpPr>
        <p:spPr>
          <a:xfrm rot="10800000">
            <a:off x="8685350" y="3726550"/>
            <a:ext cx="23400" cy="951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32" name="Google Shape;832;p67"/>
          <p:cNvSpPr/>
          <p:nvPr/>
        </p:nvSpPr>
        <p:spPr>
          <a:xfrm>
            <a:off x="1770825" y="2551275"/>
            <a:ext cx="4182900" cy="2553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67"/>
          <p:cNvSpPr/>
          <p:nvPr/>
        </p:nvSpPr>
        <p:spPr>
          <a:xfrm>
            <a:off x="1739900" y="2690450"/>
            <a:ext cx="4267800" cy="16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34" name="Google Shape;834;p67"/>
          <p:cNvCxnSpPr/>
          <p:nvPr/>
        </p:nvCxnSpPr>
        <p:spPr>
          <a:xfrm flipH="1" rot="10800000">
            <a:off x="3858375" y="2388900"/>
            <a:ext cx="7800" cy="170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35" name="Google Shape;835;p67"/>
          <p:cNvSpPr txBox="1"/>
          <p:nvPr/>
        </p:nvSpPr>
        <p:spPr>
          <a:xfrm>
            <a:off x="2559450" y="1925000"/>
            <a:ext cx="28686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Prefetched Lines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67"/>
          <p:cNvSpPr/>
          <p:nvPr/>
        </p:nvSpPr>
        <p:spPr>
          <a:xfrm>
            <a:off x="9117979" y="2551275"/>
            <a:ext cx="1326000" cy="2553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67"/>
          <p:cNvSpPr/>
          <p:nvPr/>
        </p:nvSpPr>
        <p:spPr>
          <a:xfrm>
            <a:off x="9108175" y="2690450"/>
            <a:ext cx="1353000" cy="16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38" name="Google Shape;838;p67"/>
          <p:cNvCxnSpPr/>
          <p:nvPr/>
        </p:nvCxnSpPr>
        <p:spPr>
          <a:xfrm flipH="1" rot="10800000">
            <a:off x="9777075" y="2388900"/>
            <a:ext cx="7800" cy="170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39" name="Google Shape;839;p67"/>
          <p:cNvSpPr txBox="1"/>
          <p:nvPr/>
        </p:nvSpPr>
        <p:spPr>
          <a:xfrm>
            <a:off x="7999200" y="1925000"/>
            <a:ext cx="28686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Prefetched Lines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6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Experiment 4: At which misses made by cross-threads does the streamer prefetch?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61" name="Google Shape;26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750" y="1304375"/>
            <a:ext cx="8572501" cy="541707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1"/>
          <p:cNvSpPr txBox="1"/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Rise of Micro-architectural Attacks</a:t>
            </a:r>
            <a:endParaRPr/>
          </a:p>
        </p:txBody>
      </p:sp>
      <p:sp>
        <p:nvSpPr>
          <p:cNvPr id="263" name="Google Shape;263;p41"/>
          <p:cNvSpPr/>
          <p:nvPr/>
        </p:nvSpPr>
        <p:spPr>
          <a:xfrm>
            <a:off x="5571950" y="1747175"/>
            <a:ext cx="1376700" cy="551100"/>
          </a:xfrm>
          <a:prstGeom prst="wedgeEllipseCallout">
            <a:avLst>
              <a:gd fmla="val -23958" name="adj1"/>
              <a:gd fmla="val 82081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BTB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1"/>
          <p:cNvSpPr/>
          <p:nvPr/>
        </p:nvSpPr>
        <p:spPr>
          <a:xfrm>
            <a:off x="5033598" y="3313950"/>
            <a:ext cx="1143600" cy="514200"/>
          </a:xfrm>
          <a:prstGeom prst="wedgeEllipseCallout">
            <a:avLst>
              <a:gd fmla="val 23498" name="adj1"/>
              <a:gd fmla="val -69711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1"/>
          <p:cNvSpPr/>
          <p:nvPr/>
        </p:nvSpPr>
        <p:spPr>
          <a:xfrm>
            <a:off x="6459825" y="2898000"/>
            <a:ext cx="1376700" cy="551100"/>
          </a:xfrm>
          <a:prstGeom prst="wedgeEllipseCallout">
            <a:avLst>
              <a:gd fmla="val 35665" name="adj1"/>
              <a:gd fmla="val 86509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ROB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1"/>
          <p:cNvSpPr/>
          <p:nvPr/>
        </p:nvSpPr>
        <p:spPr>
          <a:xfrm>
            <a:off x="7537100" y="1747175"/>
            <a:ext cx="1376700" cy="551100"/>
          </a:xfrm>
          <a:prstGeom prst="wedgeEllipseCallout">
            <a:avLst>
              <a:gd fmla="val -26300" name="adj1"/>
              <a:gd fmla="val 8068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OoO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1"/>
          <p:cNvSpPr/>
          <p:nvPr/>
        </p:nvSpPr>
        <p:spPr>
          <a:xfrm>
            <a:off x="7610300" y="4475900"/>
            <a:ext cx="2278800" cy="8787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Prefetcher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1"/>
          <p:cNvSpPr/>
          <p:nvPr/>
        </p:nvSpPr>
        <p:spPr>
          <a:xfrm>
            <a:off x="4017775" y="4475900"/>
            <a:ext cx="2121600" cy="651300"/>
          </a:xfrm>
          <a:prstGeom prst="wedgeEllipseCallout">
            <a:avLst>
              <a:gd fmla="val 47940" name="adj1"/>
              <a:gd fmla="val 5498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N" sz="2400"/>
              <a:t>Streamer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41"/>
          <p:cNvSpPr/>
          <p:nvPr/>
        </p:nvSpPr>
        <p:spPr>
          <a:xfrm>
            <a:off x="5999900" y="5864473"/>
            <a:ext cx="1537200" cy="5511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N" sz="2400"/>
              <a:t>TLB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6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Our Goal: What are we trying to answer?</a:t>
            </a:r>
            <a:endParaRPr/>
          </a:p>
        </p:txBody>
      </p:sp>
      <p:sp>
        <p:nvSpPr>
          <p:cNvPr id="846" name="Google Shape;846;p68"/>
          <p:cNvSpPr txBox="1"/>
          <p:nvPr>
            <p:ph idx="12" type="sldNum"/>
          </p:nvPr>
        </p:nvSpPr>
        <p:spPr>
          <a:xfrm>
            <a:off x="10739575" y="6356350"/>
            <a:ext cx="614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847" name="Google Shape;847;p68"/>
          <p:cNvSpPr/>
          <p:nvPr/>
        </p:nvSpPr>
        <p:spPr>
          <a:xfrm>
            <a:off x="579300" y="2340163"/>
            <a:ext cx="11033400" cy="702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Is the Stream Prefetcher </a:t>
            </a:r>
            <a:r>
              <a:rPr b="0" i="0" lang="en-IN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shared b/w SMT threads</a:t>
            </a: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68"/>
          <p:cNvSpPr/>
          <p:nvPr/>
        </p:nvSpPr>
        <p:spPr>
          <a:xfrm>
            <a:off x="838200" y="3223625"/>
            <a:ext cx="10515600" cy="10518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</a:t>
            </a:r>
            <a:r>
              <a:rPr b="0" i="0" lang="en-IN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triggers</a:t>
            </a: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the stream prefetcher with cross-thread access</a:t>
            </a:r>
            <a:r>
              <a:rPr lang="en-IN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es</a:t>
            </a: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68"/>
          <p:cNvSpPr/>
          <p:nvPr/>
        </p:nvSpPr>
        <p:spPr>
          <a:xfrm>
            <a:off x="1259700" y="4468275"/>
            <a:ext cx="9672600" cy="10518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At </a:t>
            </a:r>
            <a:r>
              <a:rPr b="0" i="0" lang="en-IN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which misses</a:t>
            </a: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made by cross-threads does the streamer prefetch?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68"/>
          <p:cNvSpPr/>
          <p:nvPr/>
        </p:nvSpPr>
        <p:spPr>
          <a:xfrm>
            <a:off x="1574550" y="5808225"/>
            <a:ext cx="9042900" cy="702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Can the Streamer </a:t>
            </a:r>
            <a:r>
              <a:rPr lang="en-IN" sz="32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leak?</a:t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68"/>
          <p:cNvSpPr/>
          <p:nvPr/>
        </p:nvSpPr>
        <p:spPr>
          <a:xfrm>
            <a:off x="579300" y="2337163"/>
            <a:ext cx="11033400" cy="708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Shared b/w SMT threads on the same core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68"/>
          <p:cNvSpPr/>
          <p:nvPr/>
        </p:nvSpPr>
        <p:spPr>
          <a:xfrm>
            <a:off x="838200" y="3220825"/>
            <a:ext cx="10515600" cy="10518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Two misses can trigger the streamer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68"/>
          <p:cNvSpPr/>
          <p:nvPr/>
        </p:nvSpPr>
        <p:spPr>
          <a:xfrm>
            <a:off x="1259700" y="4468275"/>
            <a:ext cx="9672600" cy="10518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Prefetching happens at trigger and the previous miss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68"/>
          <p:cNvSpPr/>
          <p:nvPr/>
        </p:nvSpPr>
        <p:spPr>
          <a:xfrm>
            <a:off x="579300" y="1453500"/>
            <a:ext cx="11033400" cy="708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IN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is the </a:t>
            </a:r>
            <a:r>
              <a:rPr lang="en-IN" sz="32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size</a:t>
            </a:r>
            <a:r>
              <a:rPr lang="en-IN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of the Stream Prefetcher?</a:t>
            </a:r>
            <a:endParaRPr sz="3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55" name="Google Shape;855;p68"/>
          <p:cNvSpPr/>
          <p:nvPr/>
        </p:nvSpPr>
        <p:spPr>
          <a:xfrm>
            <a:off x="579300" y="1453500"/>
            <a:ext cx="11033400" cy="708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L2 Stream prefetcher has 16 entries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6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What are we trying to answer?</a:t>
            </a:r>
            <a:endParaRPr/>
          </a:p>
        </p:txBody>
      </p:sp>
      <p:sp>
        <p:nvSpPr>
          <p:cNvPr id="861" name="Google Shape;861;p69"/>
          <p:cNvSpPr txBox="1"/>
          <p:nvPr>
            <p:ph idx="12" type="sldNum"/>
          </p:nvPr>
        </p:nvSpPr>
        <p:spPr>
          <a:xfrm>
            <a:off x="10739575" y="6356350"/>
            <a:ext cx="614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862" name="Google Shape;862;p69"/>
          <p:cNvSpPr/>
          <p:nvPr/>
        </p:nvSpPr>
        <p:spPr>
          <a:xfrm>
            <a:off x="1158675" y="1795725"/>
            <a:ext cx="9672600" cy="702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Is the Stream Prefetcher </a:t>
            </a:r>
            <a:r>
              <a:rPr b="0" i="0" lang="en-IN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shared b/w SMT threads?</a:t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69"/>
          <p:cNvSpPr/>
          <p:nvPr/>
        </p:nvSpPr>
        <p:spPr>
          <a:xfrm>
            <a:off x="1158675" y="2890048"/>
            <a:ext cx="9672600" cy="702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</a:t>
            </a:r>
            <a:r>
              <a:rPr b="0" i="0" lang="en-IN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triggers</a:t>
            </a: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the stream prefetcher?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69"/>
          <p:cNvSpPr/>
          <p:nvPr/>
        </p:nvSpPr>
        <p:spPr>
          <a:xfrm>
            <a:off x="1158675" y="3990373"/>
            <a:ext cx="9672600" cy="702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At </a:t>
            </a:r>
            <a:r>
              <a:rPr b="0" i="0" lang="en-IN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which misses</a:t>
            </a: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does the streamer prefetch?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69"/>
          <p:cNvSpPr/>
          <p:nvPr/>
        </p:nvSpPr>
        <p:spPr>
          <a:xfrm>
            <a:off x="1158675" y="1791225"/>
            <a:ext cx="9672600" cy="708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Shared b/w SMT threads on the same core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69"/>
          <p:cNvSpPr/>
          <p:nvPr/>
        </p:nvSpPr>
        <p:spPr>
          <a:xfrm>
            <a:off x="1158675" y="2890788"/>
            <a:ext cx="9672600" cy="708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Two misses can trigger the streamer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69"/>
          <p:cNvSpPr/>
          <p:nvPr/>
        </p:nvSpPr>
        <p:spPr>
          <a:xfrm>
            <a:off x="1158675" y="3988113"/>
            <a:ext cx="9672600" cy="708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Prefetching happens at trigger and the previous miss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69"/>
          <p:cNvSpPr/>
          <p:nvPr/>
        </p:nvSpPr>
        <p:spPr>
          <a:xfrm>
            <a:off x="1158675" y="5085438"/>
            <a:ext cx="9672600" cy="708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Can the Streamer </a:t>
            </a:r>
            <a:r>
              <a:rPr lang="en-IN" sz="32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leak?</a:t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3" name="Google Shape;873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8861" y="1951078"/>
            <a:ext cx="1442588" cy="1471440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p7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875" name="Google Shape;875;p70"/>
          <p:cNvSpPr txBox="1"/>
          <p:nvPr>
            <p:ph type="title"/>
          </p:nvPr>
        </p:nvSpPr>
        <p:spPr>
          <a:xfrm>
            <a:off x="415600" y="593367"/>
            <a:ext cx="11576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7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Flush based Cache Attacks: (Flush+Reload)</a:t>
            </a:r>
            <a:endParaRPr sz="37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msung 4GB DDR3-1600MHz ECC Registered CL11 DIMM Dual Rank Memory Module (M393B5273DH0-CK0)" id="876" name="Google Shape;876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308055" y="5302558"/>
            <a:ext cx="5352891" cy="999308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877;p70"/>
          <p:cNvSpPr/>
          <p:nvPr/>
        </p:nvSpPr>
        <p:spPr>
          <a:xfrm>
            <a:off x="1189707" y="4338939"/>
            <a:ext cx="3342000" cy="6237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500"/>
          </a:p>
        </p:txBody>
      </p:sp>
      <p:pic>
        <p:nvPicPr>
          <p:cNvPr id="878" name="Google Shape;878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623" y="2019553"/>
            <a:ext cx="1442588" cy="1471440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70"/>
          <p:cNvSpPr/>
          <p:nvPr/>
        </p:nvSpPr>
        <p:spPr>
          <a:xfrm>
            <a:off x="1315657" y="4454611"/>
            <a:ext cx="630000" cy="3360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Google Shape;880;p70"/>
          <p:cNvSpPr/>
          <p:nvPr/>
        </p:nvSpPr>
        <p:spPr>
          <a:xfrm>
            <a:off x="2008384" y="4454611"/>
            <a:ext cx="630000" cy="3360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70"/>
          <p:cNvSpPr/>
          <p:nvPr/>
        </p:nvSpPr>
        <p:spPr>
          <a:xfrm>
            <a:off x="2701112" y="4454611"/>
            <a:ext cx="630000" cy="3360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70"/>
          <p:cNvSpPr/>
          <p:nvPr/>
        </p:nvSpPr>
        <p:spPr>
          <a:xfrm>
            <a:off x="3425327" y="4452577"/>
            <a:ext cx="630000" cy="336000"/>
          </a:xfrm>
          <a:prstGeom prst="rect">
            <a:avLst/>
          </a:prstGeom>
          <a:solidFill>
            <a:srgbClr val="B2222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" name="Google Shape;883;p70"/>
          <p:cNvSpPr txBox="1"/>
          <p:nvPr/>
        </p:nvSpPr>
        <p:spPr>
          <a:xfrm>
            <a:off x="4712767" y="4454600"/>
            <a:ext cx="9480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900">
                <a:solidFill>
                  <a:schemeClr val="dk1"/>
                </a:solidFill>
              </a:rPr>
              <a:t>L2</a:t>
            </a:r>
            <a:endParaRPr sz="2900"/>
          </a:p>
        </p:txBody>
      </p:sp>
      <p:sp>
        <p:nvSpPr>
          <p:cNvPr id="884" name="Google Shape;884;p70"/>
          <p:cNvSpPr/>
          <p:nvPr/>
        </p:nvSpPr>
        <p:spPr>
          <a:xfrm>
            <a:off x="6171933" y="1685000"/>
            <a:ext cx="5352900" cy="998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900">
                <a:solidFill>
                  <a:schemeClr val="dk1"/>
                </a:solidFill>
              </a:rPr>
              <a:t>Step 0: Sender and receiver agree on a few cache sets</a:t>
            </a:r>
            <a:endParaRPr sz="2900"/>
          </a:p>
        </p:txBody>
      </p:sp>
      <p:sp>
        <p:nvSpPr>
          <p:cNvPr id="885" name="Google Shape;885;p70"/>
          <p:cNvSpPr txBox="1"/>
          <p:nvPr/>
        </p:nvSpPr>
        <p:spPr>
          <a:xfrm>
            <a:off x="887463" y="1537675"/>
            <a:ext cx="16809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/>
              <a:t>SENDER</a:t>
            </a:r>
            <a:endParaRPr sz="2400"/>
          </a:p>
        </p:txBody>
      </p:sp>
      <p:sp>
        <p:nvSpPr>
          <p:cNvPr id="886" name="Google Shape;886;p70"/>
          <p:cNvSpPr txBox="1"/>
          <p:nvPr/>
        </p:nvSpPr>
        <p:spPr>
          <a:xfrm>
            <a:off x="3502188" y="1537675"/>
            <a:ext cx="17682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/>
              <a:t>RECEIVER</a:t>
            </a:r>
            <a:endParaRPr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" name="Google Shape;891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8861" y="1951078"/>
            <a:ext cx="1442588" cy="1471440"/>
          </a:xfrm>
          <a:prstGeom prst="rect">
            <a:avLst/>
          </a:prstGeom>
          <a:noFill/>
          <a:ln>
            <a:noFill/>
          </a:ln>
        </p:spPr>
      </p:pic>
      <p:sp>
        <p:nvSpPr>
          <p:cNvPr id="892" name="Google Shape;892;p7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893" name="Google Shape;893;p71"/>
          <p:cNvSpPr txBox="1"/>
          <p:nvPr>
            <p:ph type="title"/>
          </p:nvPr>
        </p:nvSpPr>
        <p:spPr>
          <a:xfrm>
            <a:off x="415600" y="593367"/>
            <a:ext cx="11576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7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Flush based Cache Attacks: (Flush+Reload)</a:t>
            </a:r>
            <a:endParaRPr sz="37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msung 4GB DDR3-1600MHz ECC Registered CL11 DIMM Dual Rank Memory Module (M393B5273DH0-CK0)" id="894" name="Google Shape;894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308055" y="5302558"/>
            <a:ext cx="5352891" cy="999308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71"/>
          <p:cNvSpPr/>
          <p:nvPr/>
        </p:nvSpPr>
        <p:spPr>
          <a:xfrm>
            <a:off x="1189707" y="4338939"/>
            <a:ext cx="3342000" cy="6237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500"/>
          </a:p>
        </p:txBody>
      </p:sp>
      <p:pic>
        <p:nvPicPr>
          <p:cNvPr id="896" name="Google Shape;896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623" y="2019553"/>
            <a:ext cx="1442588" cy="14714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7" name="Google Shape;897;p71"/>
          <p:cNvCxnSpPr>
            <a:endCxn id="898" idx="0"/>
          </p:cNvCxnSpPr>
          <p:nvPr/>
        </p:nvCxnSpPr>
        <p:spPr>
          <a:xfrm>
            <a:off x="2051012" y="3290011"/>
            <a:ext cx="965100" cy="116460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899" name="Google Shape;899;p71"/>
          <p:cNvSpPr/>
          <p:nvPr/>
        </p:nvSpPr>
        <p:spPr>
          <a:xfrm>
            <a:off x="1315657" y="4454611"/>
            <a:ext cx="630000" cy="3360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71"/>
          <p:cNvSpPr/>
          <p:nvPr/>
        </p:nvSpPr>
        <p:spPr>
          <a:xfrm>
            <a:off x="2008384" y="4454611"/>
            <a:ext cx="630000" cy="3360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71"/>
          <p:cNvSpPr/>
          <p:nvPr/>
        </p:nvSpPr>
        <p:spPr>
          <a:xfrm>
            <a:off x="2701112" y="4454611"/>
            <a:ext cx="630000" cy="3360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" name="Google Shape;901;p71"/>
          <p:cNvSpPr/>
          <p:nvPr/>
        </p:nvSpPr>
        <p:spPr>
          <a:xfrm>
            <a:off x="3425327" y="4452577"/>
            <a:ext cx="630000" cy="336000"/>
          </a:xfrm>
          <a:prstGeom prst="rect">
            <a:avLst/>
          </a:prstGeom>
          <a:solidFill>
            <a:srgbClr val="B2222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" name="Google Shape;902;p71"/>
          <p:cNvSpPr/>
          <p:nvPr/>
        </p:nvSpPr>
        <p:spPr>
          <a:xfrm>
            <a:off x="6171933" y="2896400"/>
            <a:ext cx="5352900" cy="998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900">
                <a:solidFill>
                  <a:schemeClr val="dk1"/>
                </a:solidFill>
              </a:rPr>
              <a:t>Step 1: Sender </a:t>
            </a:r>
            <a:r>
              <a:rPr i="1" lang="en-IN" sz="2900">
                <a:solidFill>
                  <a:srgbClr val="B22222"/>
                </a:solidFill>
              </a:rPr>
              <a:t>flushes</a:t>
            </a:r>
            <a:r>
              <a:rPr lang="en-IN" sz="2900">
                <a:solidFill>
                  <a:schemeClr val="dk1"/>
                </a:solidFill>
              </a:rPr>
              <a:t> cache sets while running</a:t>
            </a:r>
            <a:endParaRPr sz="2900"/>
          </a:p>
        </p:txBody>
      </p:sp>
      <p:sp>
        <p:nvSpPr>
          <p:cNvPr id="903" name="Google Shape;903;p71"/>
          <p:cNvSpPr txBox="1"/>
          <p:nvPr/>
        </p:nvSpPr>
        <p:spPr>
          <a:xfrm>
            <a:off x="4712767" y="4454600"/>
            <a:ext cx="9480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900">
                <a:solidFill>
                  <a:schemeClr val="dk1"/>
                </a:solidFill>
              </a:rPr>
              <a:t>L2</a:t>
            </a:r>
            <a:endParaRPr sz="2900"/>
          </a:p>
        </p:txBody>
      </p:sp>
      <p:sp>
        <p:nvSpPr>
          <p:cNvPr id="904" name="Google Shape;904;p71"/>
          <p:cNvSpPr/>
          <p:nvPr/>
        </p:nvSpPr>
        <p:spPr>
          <a:xfrm>
            <a:off x="6171933" y="1685000"/>
            <a:ext cx="5352900" cy="998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900">
                <a:solidFill>
                  <a:schemeClr val="dk1"/>
                </a:solidFill>
              </a:rPr>
              <a:t>Step 0: Sender and receiver agree on a few cache sets</a:t>
            </a:r>
            <a:endParaRPr sz="2900"/>
          </a:p>
        </p:txBody>
      </p:sp>
      <p:sp>
        <p:nvSpPr>
          <p:cNvPr id="905" name="Google Shape;905;p71"/>
          <p:cNvSpPr txBox="1"/>
          <p:nvPr/>
        </p:nvSpPr>
        <p:spPr>
          <a:xfrm>
            <a:off x="887463" y="1537675"/>
            <a:ext cx="16809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/>
              <a:t>SENDER</a:t>
            </a:r>
            <a:endParaRPr sz="2400"/>
          </a:p>
        </p:txBody>
      </p:sp>
      <p:sp>
        <p:nvSpPr>
          <p:cNvPr id="906" name="Google Shape;906;p71"/>
          <p:cNvSpPr txBox="1"/>
          <p:nvPr/>
        </p:nvSpPr>
        <p:spPr>
          <a:xfrm>
            <a:off x="3502188" y="1537675"/>
            <a:ext cx="17682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/>
              <a:t>RECEIVER</a:t>
            </a:r>
            <a:endParaRPr sz="2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" name="Google Shape;911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8861" y="1951078"/>
            <a:ext cx="1442588" cy="1471440"/>
          </a:xfrm>
          <a:prstGeom prst="rect">
            <a:avLst/>
          </a:prstGeom>
          <a:noFill/>
          <a:ln>
            <a:noFill/>
          </a:ln>
        </p:spPr>
      </p:pic>
      <p:sp>
        <p:nvSpPr>
          <p:cNvPr id="912" name="Google Shape;912;p7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913" name="Google Shape;913;p72"/>
          <p:cNvSpPr txBox="1"/>
          <p:nvPr>
            <p:ph type="title"/>
          </p:nvPr>
        </p:nvSpPr>
        <p:spPr>
          <a:xfrm>
            <a:off x="415600" y="593367"/>
            <a:ext cx="11576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7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Flush based Cache Attacks: (Flush+Reload)</a:t>
            </a:r>
            <a:endParaRPr sz="37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msung 4GB DDR3-1600MHz ECC Registered CL11 DIMM Dual Rank Memory Module (M393B5273DH0-CK0)" id="914" name="Google Shape;914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308055" y="5302558"/>
            <a:ext cx="5352891" cy="999308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72"/>
          <p:cNvSpPr/>
          <p:nvPr/>
        </p:nvSpPr>
        <p:spPr>
          <a:xfrm>
            <a:off x="1189707" y="4338939"/>
            <a:ext cx="3342000" cy="6237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500"/>
          </a:p>
        </p:txBody>
      </p:sp>
      <p:pic>
        <p:nvPicPr>
          <p:cNvPr id="916" name="Google Shape;916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623" y="2019553"/>
            <a:ext cx="1442588" cy="14714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7" name="Google Shape;917;p72"/>
          <p:cNvCxnSpPr>
            <a:stCxn id="911" idx="2"/>
            <a:endCxn id="918" idx="0"/>
          </p:cNvCxnSpPr>
          <p:nvPr/>
        </p:nvCxnSpPr>
        <p:spPr>
          <a:xfrm flipH="1">
            <a:off x="3740455" y="3422518"/>
            <a:ext cx="629700" cy="10302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919" name="Google Shape;919;p72"/>
          <p:cNvSpPr/>
          <p:nvPr/>
        </p:nvSpPr>
        <p:spPr>
          <a:xfrm>
            <a:off x="1315657" y="4454611"/>
            <a:ext cx="630000" cy="3360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72"/>
          <p:cNvSpPr/>
          <p:nvPr/>
        </p:nvSpPr>
        <p:spPr>
          <a:xfrm>
            <a:off x="2008384" y="4454611"/>
            <a:ext cx="630000" cy="3360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72"/>
          <p:cNvSpPr/>
          <p:nvPr/>
        </p:nvSpPr>
        <p:spPr>
          <a:xfrm>
            <a:off x="2701112" y="4454611"/>
            <a:ext cx="630000" cy="3360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" name="Google Shape;918;p72"/>
          <p:cNvSpPr/>
          <p:nvPr/>
        </p:nvSpPr>
        <p:spPr>
          <a:xfrm>
            <a:off x="3425327" y="4452577"/>
            <a:ext cx="630000" cy="3360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72"/>
          <p:cNvSpPr/>
          <p:nvPr/>
        </p:nvSpPr>
        <p:spPr>
          <a:xfrm>
            <a:off x="6171933" y="2896400"/>
            <a:ext cx="5352900" cy="998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900">
                <a:solidFill>
                  <a:schemeClr val="dk1"/>
                </a:solidFill>
              </a:rPr>
              <a:t>Step 1: Sender </a:t>
            </a:r>
            <a:r>
              <a:rPr i="1" lang="en-IN" sz="2900">
                <a:solidFill>
                  <a:srgbClr val="B22222"/>
                </a:solidFill>
              </a:rPr>
              <a:t>flushes</a:t>
            </a:r>
            <a:r>
              <a:rPr lang="en-IN" sz="2900">
                <a:solidFill>
                  <a:schemeClr val="dk1"/>
                </a:solidFill>
              </a:rPr>
              <a:t> cache sets while running</a:t>
            </a:r>
            <a:endParaRPr sz="2900"/>
          </a:p>
        </p:txBody>
      </p:sp>
      <p:sp>
        <p:nvSpPr>
          <p:cNvPr id="923" name="Google Shape;923;p72"/>
          <p:cNvSpPr txBox="1"/>
          <p:nvPr/>
        </p:nvSpPr>
        <p:spPr>
          <a:xfrm>
            <a:off x="4712767" y="4454600"/>
            <a:ext cx="9480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900">
                <a:solidFill>
                  <a:schemeClr val="dk1"/>
                </a:solidFill>
              </a:rPr>
              <a:t>L2</a:t>
            </a:r>
            <a:endParaRPr sz="2900"/>
          </a:p>
        </p:txBody>
      </p:sp>
      <p:sp>
        <p:nvSpPr>
          <p:cNvPr id="924" name="Google Shape;924;p72"/>
          <p:cNvSpPr/>
          <p:nvPr/>
        </p:nvSpPr>
        <p:spPr>
          <a:xfrm>
            <a:off x="6171933" y="1685000"/>
            <a:ext cx="5352900" cy="998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900">
                <a:solidFill>
                  <a:schemeClr val="dk1"/>
                </a:solidFill>
              </a:rPr>
              <a:t>Step 0: Sender and receiver agree on a few cache sets</a:t>
            </a:r>
            <a:endParaRPr sz="2900"/>
          </a:p>
        </p:txBody>
      </p:sp>
      <p:sp>
        <p:nvSpPr>
          <p:cNvPr id="925" name="Google Shape;925;p72"/>
          <p:cNvSpPr/>
          <p:nvPr/>
        </p:nvSpPr>
        <p:spPr>
          <a:xfrm>
            <a:off x="6171933" y="4105723"/>
            <a:ext cx="5352900" cy="998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900">
                <a:solidFill>
                  <a:schemeClr val="dk1"/>
                </a:solidFill>
              </a:rPr>
              <a:t>Step 2: Receiver </a:t>
            </a:r>
            <a:r>
              <a:rPr i="1" lang="en-IN" sz="2900">
                <a:solidFill>
                  <a:srgbClr val="C00000"/>
                </a:solidFill>
              </a:rPr>
              <a:t>reloads</a:t>
            </a:r>
            <a:r>
              <a:rPr lang="en-IN" sz="2900">
                <a:solidFill>
                  <a:schemeClr val="dk1"/>
                </a:solidFill>
              </a:rPr>
              <a:t> the cache set</a:t>
            </a:r>
            <a:endParaRPr sz="2900">
              <a:solidFill>
                <a:schemeClr val="dk1"/>
              </a:solidFill>
            </a:endParaRPr>
          </a:p>
        </p:txBody>
      </p:sp>
      <p:sp>
        <p:nvSpPr>
          <p:cNvPr id="926" name="Google Shape;926;p72"/>
          <p:cNvSpPr txBox="1"/>
          <p:nvPr/>
        </p:nvSpPr>
        <p:spPr>
          <a:xfrm>
            <a:off x="887463" y="1537675"/>
            <a:ext cx="16809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/>
              <a:t>SENDER</a:t>
            </a:r>
            <a:endParaRPr sz="2400"/>
          </a:p>
        </p:txBody>
      </p:sp>
      <p:sp>
        <p:nvSpPr>
          <p:cNvPr id="927" name="Google Shape;927;p72"/>
          <p:cNvSpPr txBox="1"/>
          <p:nvPr/>
        </p:nvSpPr>
        <p:spPr>
          <a:xfrm>
            <a:off x="3502188" y="1537675"/>
            <a:ext cx="17682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/>
              <a:t>RECEIVER</a:t>
            </a:r>
            <a:endParaRPr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2" name="Google Shape;93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8861" y="1951078"/>
            <a:ext cx="1442588" cy="1471440"/>
          </a:xfrm>
          <a:prstGeom prst="rect">
            <a:avLst/>
          </a:prstGeom>
          <a:noFill/>
          <a:ln>
            <a:noFill/>
          </a:ln>
        </p:spPr>
      </p:pic>
      <p:sp>
        <p:nvSpPr>
          <p:cNvPr id="933" name="Google Shape;933;p7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934" name="Google Shape;934;p73"/>
          <p:cNvSpPr txBox="1"/>
          <p:nvPr>
            <p:ph type="title"/>
          </p:nvPr>
        </p:nvSpPr>
        <p:spPr>
          <a:xfrm>
            <a:off x="415600" y="593367"/>
            <a:ext cx="11576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7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Flush based Cache Attacks: (Flush+Reload)</a:t>
            </a:r>
            <a:endParaRPr sz="37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msung 4GB DDR3-1600MHz ECC Registered CL11 DIMM Dual Rank Memory Module (M393B5273DH0-CK0)" id="935" name="Google Shape;935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308055" y="5302558"/>
            <a:ext cx="5352891" cy="999308"/>
          </a:xfrm>
          <a:prstGeom prst="rect">
            <a:avLst/>
          </a:prstGeom>
          <a:noFill/>
          <a:ln>
            <a:noFill/>
          </a:ln>
        </p:spPr>
      </p:pic>
      <p:sp>
        <p:nvSpPr>
          <p:cNvPr id="936" name="Google Shape;936;p73"/>
          <p:cNvSpPr/>
          <p:nvPr/>
        </p:nvSpPr>
        <p:spPr>
          <a:xfrm>
            <a:off x="1189707" y="4338939"/>
            <a:ext cx="3342000" cy="6237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500"/>
          </a:p>
        </p:txBody>
      </p:sp>
      <p:pic>
        <p:nvPicPr>
          <p:cNvPr id="937" name="Google Shape;937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623" y="2019553"/>
            <a:ext cx="1442588" cy="14714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8" name="Google Shape;938;p73"/>
          <p:cNvCxnSpPr>
            <a:stCxn id="932" idx="2"/>
            <a:endCxn id="939" idx="0"/>
          </p:cNvCxnSpPr>
          <p:nvPr/>
        </p:nvCxnSpPr>
        <p:spPr>
          <a:xfrm flipH="1">
            <a:off x="3740455" y="3422518"/>
            <a:ext cx="629700" cy="10302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940" name="Google Shape;940;p73"/>
          <p:cNvSpPr/>
          <p:nvPr/>
        </p:nvSpPr>
        <p:spPr>
          <a:xfrm>
            <a:off x="1315657" y="4454611"/>
            <a:ext cx="630000" cy="3360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1" name="Google Shape;941;p73"/>
          <p:cNvSpPr/>
          <p:nvPr/>
        </p:nvSpPr>
        <p:spPr>
          <a:xfrm>
            <a:off x="2008384" y="4454611"/>
            <a:ext cx="630000" cy="3360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" name="Google Shape;942;p73"/>
          <p:cNvSpPr/>
          <p:nvPr/>
        </p:nvSpPr>
        <p:spPr>
          <a:xfrm>
            <a:off x="2701112" y="4454611"/>
            <a:ext cx="630000" cy="3360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Google Shape;939;p73"/>
          <p:cNvSpPr/>
          <p:nvPr/>
        </p:nvSpPr>
        <p:spPr>
          <a:xfrm>
            <a:off x="3425327" y="4452577"/>
            <a:ext cx="630000" cy="3360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3" name="Google Shape;943;p73"/>
          <p:cNvSpPr/>
          <p:nvPr/>
        </p:nvSpPr>
        <p:spPr>
          <a:xfrm>
            <a:off x="6171933" y="2896400"/>
            <a:ext cx="5352900" cy="998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900">
                <a:solidFill>
                  <a:schemeClr val="dk1"/>
                </a:solidFill>
              </a:rPr>
              <a:t>Step 1: Sender </a:t>
            </a:r>
            <a:r>
              <a:rPr i="1" lang="en-IN" sz="2900">
                <a:solidFill>
                  <a:srgbClr val="B22222"/>
                </a:solidFill>
              </a:rPr>
              <a:t>flushes</a:t>
            </a:r>
            <a:r>
              <a:rPr lang="en-IN" sz="2900">
                <a:solidFill>
                  <a:schemeClr val="dk1"/>
                </a:solidFill>
              </a:rPr>
              <a:t> cache sets while running</a:t>
            </a:r>
            <a:endParaRPr sz="2900"/>
          </a:p>
        </p:txBody>
      </p:sp>
      <p:sp>
        <p:nvSpPr>
          <p:cNvPr id="944" name="Google Shape;944;p73"/>
          <p:cNvSpPr txBox="1"/>
          <p:nvPr/>
        </p:nvSpPr>
        <p:spPr>
          <a:xfrm>
            <a:off x="4712767" y="4454600"/>
            <a:ext cx="9480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900">
                <a:solidFill>
                  <a:schemeClr val="dk1"/>
                </a:solidFill>
              </a:rPr>
              <a:t>L2</a:t>
            </a:r>
            <a:endParaRPr sz="2900"/>
          </a:p>
        </p:txBody>
      </p:sp>
      <p:sp>
        <p:nvSpPr>
          <p:cNvPr id="945" name="Google Shape;945;p73"/>
          <p:cNvSpPr/>
          <p:nvPr/>
        </p:nvSpPr>
        <p:spPr>
          <a:xfrm>
            <a:off x="6171933" y="1685000"/>
            <a:ext cx="5352900" cy="998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900">
                <a:solidFill>
                  <a:schemeClr val="dk1"/>
                </a:solidFill>
              </a:rPr>
              <a:t>Step 0: Sender and receiver agree on a few cache sets</a:t>
            </a:r>
            <a:endParaRPr sz="2900"/>
          </a:p>
        </p:txBody>
      </p:sp>
      <p:sp>
        <p:nvSpPr>
          <p:cNvPr id="946" name="Google Shape;946;p73"/>
          <p:cNvSpPr/>
          <p:nvPr/>
        </p:nvSpPr>
        <p:spPr>
          <a:xfrm>
            <a:off x="6171933" y="4105723"/>
            <a:ext cx="5352900" cy="998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900">
                <a:solidFill>
                  <a:schemeClr val="dk1"/>
                </a:solidFill>
              </a:rPr>
              <a:t>Step 2: Receiver </a:t>
            </a:r>
            <a:r>
              <a:rPr i="1" lang="en-IN" sz="2900">
                <a:solidFill>
                  <a:srgbClr val="C00000"/>
                </a:solidFill>
              </a:rPr>
              <a:t>reloads</a:t>
            </a:r>
            <a:r>
              <a:rPr lang="en-IN" sz="2900">
                <a:solidFill>
                  <a:schemeClr val="dk1"/>
                </a:solidFill>
              </a:rPr>
              <a:t> the cache set</a:t>
            </a:r>
            <a:endParaRPr sz="2900">
              <a:solidFill>
                <a:schemeClr val="dk1"/>
              </a:solidFill>
            </a:endParaRPr>
          </a:p>
        </p:txBody>
      </p:sp>
      <p:sp>
        <p:nvSpPr>
          <p:cNvPr id="947" name="Google Shape;947;p73"/>
          <p:cNvSpPr/>
          <p:nvPr/>
        </p:nvSpPr>
        <p:spPr>
          <a:xfrm>
            <a:off x="6984733" y="5331033"/>
            <a:ext cx="4521900" cy="1064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900">
                <a:solidFill>
                  <a:schemeClr val="dk1"/>
                </a:solidFill>
              </a:rPr>
              <a:t>Low latency:  </a:t>
            </a:r>
            <a:r>
              <a:rPr b="1" lang="en-IN" sz="2900">
                <a:solidFill>
                  <a:srgbClr val="B22222"/>
                </a:solidFill>
              </a:rPr>
              <a:t>1</a:t>
            </a:r>
            <a:r>
              <a:rPr lang="en-IN" sz="2900">
                <a:solidFill>
                  <a:schemeClr val="dk1"/>
                </a:solidFill>
              </a:rPr>
              <a:t>,</a:t>
            </a:r>
            <a:br>
              <a:rPr lang="en-IN" sz="2900">
                <a:solidFill>
                  <a:schemeClr val="dk1"/>
                </a:solidFill>
              </a:rPr>
            </a:br>
            <a:r>
              <a:rPr lang="en-IN" sz="2900">
                <a:solidFill>
                  <a:schemeClr val="dk1"/>
                </a:solidFill>
              </a:rPr>
              <a:t>High latency: </a:t>
            </a:r>
            <a:r>
              <a:rPr b="1" lang="en-IN" sz="2900">
                <a:solidFill>
                  <a:srgbClr val="B22222"/>
                </a:solidFill>
              </a:rPr>
              <a:t>0</a:t>
            </a:r>
            <a:endParaRPr b="1" sz="2900">
              <a:solidFill>
                <a:srgbClr val="B22222"/>
              </a:solidFill>
            </a:endParaRPr>
          </a:p>
        </p:txBody>
      </p:sp>
      <p:sp>
        <p:nvSpPr>
          <p:cNvPr id="948" name="Google Shape;948;p73"/>
          <p:cNvSpPr txBox="1"/>
          <p:nvPr/>
        </p:nvSpPr>
        <p:spPr>
          <a:xfrm>
            <a:off x="887463" y="1537675"/>
            <a:ext cx="16809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/>
              <a:t>SENDER</a:t>
            </a:r>
            <a:endParaRPr sz="2400"/>
          </a:p>
        </p:txBody>
      </p:sp>
      <p:sp>
        <p:nvSpPr>
          <p:cNvPr id="949" name="Google Shape;949;p73"/>
          <p:cNvSpPr txBox="1"/>
          <p:nvPr/>
        </p:nvSpPr>
        <p:spPr>
          <a:xfrm>
            <a:off x="3502188" y="1537675"/>
            <a:ext cx="17682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/>
              <a:t>RECEIVER</a:t>
            </a:r>
            <a:endParaRPr sz="2400"/>
          </a:p>
        </p:txBody>
      </p:sp>
      <p:sp>
        <p:nvSpPr>
          <p:cNvPr id="950" name="Google Shape;950;p73"/>
          <p:cNvSpPr/>
          <p:nvPr/>
        </p:nvSpPr>
        <p:spPr>
          <a:xfrm>
            <a:off x="2392392" y="3170750"/>
            <a:ext cx="1840806" cy="972378"/>
          </a:xfrm>
          <a:prstGeom prst="irregularSeal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IN" sz="2900">
                <a:solidFill>
                  <a:srgbClr val="C00000"/>
                </a:solidFill>
              </a:rPr>
              <a:t>Voila</a:t>
            </a:r>
            <a:endParaRPr sz="29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7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956" name="Google Shape;956;p74"/>
          <p:cNvSpPr/>
          <p:nvPr/>
        </p:nvSpPr>
        <p:spPr>
          <a:xfrm>
            <a:off x="1189707" y="4338939"/>
            <a:ext cx="3342000" cy="6237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500"/>
          </a:p>
        </p:txBody>
      </p:sp>
      <p:pic>
        <p:nvPicPr>
          <p:cNvPr id="957" name="Google Shape;957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623" y="2019553"/>
            <a:ext cx="1442588" cy="14714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8" name="Google Shape;958;p74"/>
          <p:cNvCxnSpPr>
            <a:stCxn id="957" idx="2"/>
            <a:endCxn id="959" idx="0"/>
          </p:cNvCxnSpPr>
          <p:nvPr/>
        </p:nvCxnSpPr>
        <p:spPr>
          <a:xfrm>
            <a:off x="1727917" y="3490993"/>
            <a:ext cx="1288200" cy="96360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960" name="Google Shape;960;p74"/>
          <p:cNvSpPr/>
          <p:nvPr/>
        </p:nvSpPr>
        <p:spPr>
          <a:xfrm>
            <a:off x="1315657" y="4454611"/>
            <a:ext cx="630000" cy="3360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1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p74"/>
          <p:cNvSpPr/>
          <p:nvPr/>
        </p:nvSpPr>
        <p:spPr>
          <a:xfrm>
            <a:off x="2008384" y="4454611"/>
            <a:ext cx="630000" cy="3360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2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p74"/>
          <p:cNvSpPr/>
          <p:nvPr/>
        </p:nvSpPr>
        <p:spPr>
          <a:xfrm>
            <a:off x="2701112" y="4454611"/>
            <a:ext cx="630000" cy="3360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p74"/>
          <p:cNvSpPr/>
          <p:nvPr/>
        </p:nvSpPr>
        <p:spPr>
          <a:xfrm>
            <a:off x="3425327" y="4452577"/>
            <a:ext cx="630000" cy="3360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74"/>
          <p:cNvSpPr txBox="1"/>
          <p:nvPr/>
        </p:nvSpPr>
        <p:spPr>
          <a:xfrm>
            <a:off x="4712767" y="4454600"/>
            <a:ext cx="9480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600">
                <a:solidFill>
                  <a:schemeClr val="dk1"/>
                </a:solidFill>
              </a:rPr>
              <a:t>L2</a:t>
            </a:r>
            <a:endParaRPr sz="3600"/>
          </a:p>
        </p:txBody>
      </p:sp>
      <p:pic>
        <p:nvPicPr>
          <p:cNvPr id="964" name="Google Shape;964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4998" y="2019553"/>
            <a:ext cx="1442588" cy="1471440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p74"/>
          <p:cNvSpPr txBox="1"/>
          <p:nvPr>
            <p:ph type="title"/>
          </p:nvPr>
        </p:nvSpPr>
        <p:spPr>
          <a:xfrm>
            <a:off x="415600" y="593367"/>
            <a:ext cx="11576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7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Streamer as Covert Channel </a:t>
            </a:r>
            <a:endParaRPr sz="3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74"/>
          <p:cNvSpPr txBox="1"/>
          <p:nvPr/>
        </p:nvSpPr>
        <p:spPr>
          <a:xfrm>
            <a:off x="3502188" y="1537675"/>
            <a:ext cx="17682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/>
              <a:t>RECEIVER</a:t>
            </a:r>
            <a:endParaRPr sz="2400"/>
          </a:p>
        </p:txBody>
      </p:sp>
      <p:sp>
        <p:nvSpPr>
          <p:cNvPr id="967" name="Google Shape;967;p74"/>
          <p:cNvSpPr txBox="1"/>
          <p:nvPr/>
        </p:nvSpPr>
        <p:spPr>
          <a:xfrm>
            <a:off x="887463" y="1537675"/>
            <a:ext cx="16809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/>
              <a:t>SENDER</a:t>
            </a:r>
            <a:endParaRPr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7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973" name="Google Shape;973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623" y="2019553"/>
            <a:ext cx="1442588" cy="1471440"/>
          </a:xfrm>
          <a:prstGeom prst="rect">
            <a:avLst/>
          </a:prstGeom>
          <a:noFill/>
          <a:ln>
            <a:noFill/>
          </a:ln>
        </p:spPr>
      </p:pic>
      <p:sp>
        <p:nvSpPr>
          <p:cNvPr id="974" name="Google Shape;974;p75"/>
          <p:cNvSpPr/>
          <p:nvPr/>
        </p:nvSpPr>
        <p:spPr>
          <a:xfrm>
            <a:off x="6171925" y="1685000"/>
            <a:ext cx="5578800" cy="998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900">
                <a:solidFill>
                  <a:schemeClr val="dk1"/>
                </a:solidFill>
              </a:rPr>
              <a:t>Step 0: Sender </a:t>
            </a:r>
            <a:r>
              <a:rPr i="1" lang="en-IN" sz="2900">
                <a:solidFill>
                  <a:srgbClr val="C00000"/>
                </a:solidFill>
              </a:rPr>
              <a:t>flushes</a:t>
            </a:r>
            <a:r>
              <a:rPr lang="en-IN" sz="2900">
                <a:solidFill>
                  <a:schemeClr val="dk1"/>
                </a:solidFill>
              </a:rPr>
              <a:t> all cache lines in a page</a:t>
            </a:r>
            <a:endParaRPr sz="2900"/>
          </a:p>
        </p:txBody>
      </p:sp>
      <p:pic>
        <p:nvPicPr>
          <p:cNvPr id="975" name="Google Shape;975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4998" y="2019553"/>
            <a:ext cx="1442588" cy="1471440"/>
          </a:xfrm>
          <a:prstGeom prst="rect">
            <a:avLst/>
          </a:prstGeom>
          <a:noFill/>
          <a:ln>
            <a:noFill/>
          </a:ln>
        </p:spPr>
      </p:pic>
      <p:sp>
        <p:nvSpPr>
          <p:cNvPr id="976" name="Google Shape;976;p75"/>
          <p:cNvSpPr txBox="1"/>
          <p:nvPr>
            <p:ph type="title"/>
          </p:nvPr>
        </p:nvSpPr>
        <p:spPr>
          <a:xfrm>
            <a:off x="415600" y="593367"/>
            <a:ext cx="11576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7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Streamer as Covert Channel </a:t>
            </a:r>
            <a:endParaRPr sz="3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75"/>
          <p:cNvSpPr txBox="1"/>
          <p:nvPr/>
        </p:nvSpPr>
        <p:spPr>
          <a:xfrm>
            <a:off x="3502188" y="1537675"/>
            <a:ext cx="17682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/>
              <a:t>RECEIVER</a:t>
            </a:r>
            <a:endParaRPr sz="2400"/>
          </a:p>
        </p:txBody>
      </p:sp>
      <p:sp>
        <p:nvSpPr>
          <p:cNvPr id="978" name="Google Shape;978;p75"/>
          <p:cNvSpPr txBox="1"/>
          <p:nvPr/>
        </p:nvSpPr>
        <p:spPr>
          <a:xfrm>
            <a:off x="887463" y="1537675"/>
            <a:ext cx="16809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/>
              <a:t>SENDER</a:t>
            </a:r>
            <a:endParaRPr sz="2400"/>
          </a:p>
        </p:txBody>
      </p:sp>
      <p:sp>
        <p:nvSpPr>
          <p:cNvPr id="979" name="Google Shape;979;p75"/>
          <p:cNvSpPr/>
          <p:nvPr/>
        </p:nvSpPr>
        <p:spPr>
          <a:xfrm>
            <a:off x="1189707" y="4338939"/>
            <a:ext cx="3342000" cy="6237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500"/>
          </a:p>
        </p:txBody>
      </p:sp>
      <p:cxnSp>
        <p:nvCxnSpPr>
          <p:cNvPr id="980" name="Google Shape;980;p75"/>
          <p:cNvCxnSpPr>
            <a:endCxn id="981" idx="0"/>
          </p:cNvCxnSpPr>
          <p:nvPr/>
        </p:nvCxnSpPr>
        <p:spPr>
          <a:xfrm>
            <a:off x="1727912" y="3491011"/>
            <a:ext cx="1288200" cy="96360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982" name="Google Shape;982;p75"/>
          <p:cNvSpPr/>
          <p:nvPr/>
        </p:nvSpPr>
        <p:spPr>
          <a:xfrm>
            <a:off x="1315657" y="4454611"/>
            <a:ext cx="630000" cy="3360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1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" name="Google Shape;983;p75"/>
          <p:cNvSpPr/>
          <p:nvPr/>
        </p:nvSpPr>
        <p:spPr>
          <a:xfrm>
            <a:off x="2008384" y="4454611"/>
            <a:ext cx="630000" cy="3360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2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1" name="Google Shape;981;p75"/>
          <p:cNvSpPr/>
          <p:nvPr/>
        </p:nvSpPr>
        <p:spPr>
          <a:xfrm>
            <a:off x="2701112" y="4454611"/>
            <a:ext cx="630000" cy="3360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4" name="Google Shape;984;p75"/>
          <p:cNvSpPr/>
          <p:nvPr/>
        </p:nvSpPr>
        <p:spPr>
          <a:xfrm>
            <a:off x="3425327" y="4452577"/>
            <a:ext cx="630000" cy="3360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5" name="Google Shape;985;p75"/>
          <p:cNvSpPr txBox="1"/>
          <p:nvPr/>
        </p:nvSpPr>
        <p:spPr>
          <a:xfrm>
            <a:off x="4712767" y="4454600"/>
            <a:ext cx="9480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600">
                <a:solidFill>
                  <a:schemeClr val="dk1"/>
                </a:solidFill>
              </a:rPr>
              <a:t>L2</a:t>
            </a:r>
            <a:endParaRPr sz="36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7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991" name="Google Shape;991;p76"/>
          <p:cNvSpPr/>
          <p:nvPr/>
        </p:nvSpPr>
        <p:spPr>
          <a:xfrm>
            <a:off x="1189707" y="4338939"/>
            <a:ext cx="3342000" cy="6237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500"/>
          </a:p>
        </p:txBody>
      </p:sp>
      <p:pic>
        <p:nvPicPr>
          <p:cNvPr id="992" name="Google Shape;992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623" y="2019553"/>
            <a:ext cx="1442588" cy="14714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3" name="Google Shape;993;p76"/>
          <p:cNvCxnSpPr>
            <a:stCxn id="992" idx="2"/>
            <a:endCxn id="994" idx="0"/>
          </p:cNvCxnSpPr>
          <p:nvPr/>
        </p:nvCxnSpPr>
        <p:spPr>
          <a:xfrm>
            <a:off x="1727917" y="3490993"/>
            <a:ext cx="1288200" cy="9636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995" name="Google Shape;995;p76"/>
          <p:cNvSpPr/>
          <p:nvPr/>
        </p:nvSpPr>
        <p:spPr>
          <a:xfrm>
            <a:off x="1315657" y="4454611"/>
            <a:ext cx="630000" cy="3360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1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6" name="Google Shape;996;p76"/>
          <p:cNvSpPr/>
          <p:nvPr/>
        </p:nvSpPr>
        <p:spPr>
          <a:xfrm>
            <a:off x="2008384" y="4454611"/>
            <a:ext cx="630000" cy="3360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2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" name="Google Shape;994;p76"/>
          <p:cNvSpPr/>
          <p:nvPr/>
        </p:nvSpPr>
        <p:spPr>
          <a:xfrm>
            <a:off x="2701112" y="4454611"/>
            <a:ext cx="630000" cy="3360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7" name="Google Shape;997;p76"/>
          <p:cNvSpPr/>
          <p:nvPr/>
        </p:nvSpPr>
        <p:spPr>
          <a:xfrm>
            <a:off x="3425327" y="4452577"/>
            <a:ext cx="630000" cy="3360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8" name="Google Shape;998;p76"/>
          <p:cNvSpPr txBox="1"/>
          <p:nvPr/>
        </p:nvSpPr>
        <p:spPr>
          <a:xfrm>
            <a:off x="4712767" y="4454600"/>
            <a:ext cx="9480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600">
                <a:solidFill>
                  <a:schemeClr val="dk1"/>
                </a:solidFill>
              </a:rPr>
              <a:t>L2</a:t>
            </a:r>
            <a:endParaRPr sz="3600"/>
          </a:p>
        </p:txBody>
      </p:sp>
      <p:sp>
        <p:nvSpPr>
          <p:cNvPr id="999" name="Google Shape;999;p76"/>
          <p:cNvSpPr/>
          <p:nvPr/>
        </p:nvSpPr>
        <p:spPr>
          <a:xfrm>
            <a:off x="6171925" y="1685000"/>
            <a:ext cx="5578800" cy="998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900">
                <a:solidFill>
                  <a:schemeClr val="dk1"/>
                </a:solidFill>
              </a:rPr>
              <a:t>Step 0: Sender </a:t>
            </a:r>
            <a:r>
              <a:rPr i="1" lang="en-IN" sz="2900">
                <a:solidFill>
                  <a:srgbClr val="C00000"/>
                </a:solidFill>
              </a:rPr>
              <a:t>flushes</a:t>
            </a:r>
            <a:r>
              <a:rPr lang="en-IN" sz="2900">
                <a:solidFill>
                  <a:schemeClr val="dk1"/>
                </a:solidFill>
              </a:rPr>
              <a:t> all cache lines in a page</a:t>
            </a:r>
            <a:endParaRPr sz="2900"/>
          </a:p>
        </p:txBody>
      </p:sp>
      <p:pic>
        <p:nvPicPr>
          <p:cNvPr id="1000" name="Google Shape;1000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4998" y="2019553"/>
            <a:ext cx="1442588" cy="1471440"/>
          </a:xfrm>
          <a:prstGeom prst="rect">
            <a:avLst/>
          </a:prstGeom>
          <a:noFill/>
          <a:ln>
            <a:noFill/>
          </a:ln>
        </p:spPr>
      </p:pic>
      <p:sp>
        <p:nvSpPr>
          <p:cNvPr id="1001" name="Google Shape;1001;p76"/>
          <p:cNvSpPr txBox="1"/>
          <p:nvPr>
            <p:ph type="title"/>
          </p:nvPr>
        </p:nvSpPr>
        <p:spPr>
          <a:xfrm>
            <a:off x="415600" y="593367"/>
            <a:ext cx="11576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7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Streamer as Covert Channel </a:t>
            </a:r>
            <a:endParaRPr sz="3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76"/>
          <p:cNvSpPr/>
          <p:nvPr/>
        </p:nvSpPr>
        <p:spPr>
          <a:xfrm>
            <a:off x="6171925" y="2896400"/>
            <a:ext cx="5578800" cy="998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900">
                <a:solidFill>
                  <a:schemeClr val="dk1"/>
                </a:solidFill>
              </a:rPr>
              <a:t>Step 1: Sender accesses </a:t>
            </a:r>
            <a:r>
              <a:rPr b="1" i="1" lang="en-IN" sz="2900">
                <a:solidFill>
                  <a:srgbClr val="C00000"/>
                </a:solidFill>
              </a:rPr>
              <a:t>l</a:t>
            </a:r>
            <a:r>
              <a:rPr b="1" i="1" lang="en-IN" sz="2900">
                <a:solidFill>
                  <a:srgbClr val="C00000"/>
                </a:solidFill>
              </a:rPr>
              <a:t>ine1</a:t>
            </a:r>
            <a:r>
              <a:rPr lang="en-IN" sz="2900">
                <a:solidFill>
                  <a:schemeClr val="dk1"/>
                </a:solidFill>
              </a:rPr>
              <a:t>, </a:t>
            </a:r>
            <a:r>
              <a:rPr b="1" i="1" lang="en-IN" sz="2900">
                <a:solidFill>
                  <a:srgbClr val="C00000"/>
                </a:solidFill>
              </a:rPr>
              <a:t>l</a:t>
            </a:r>
            <a:r>
              <a:rPr b="1" i="1" lang="en-IN" sz="2900">
                <a:solidFill>
                  <a:srgbClr val="C00000"/>
                </a:solidFill>
              </a:rPr>
              <a:t>ine2</a:t>
            </a:r>
            <a:r>
              <a:rPr lang="en-IN" sz="2900">
                <a:solidFill>
                  <a:schemeClr val="dk1"/>
                </a:solidFill>
              </a:rPr>
              <a:t>, </a:t>
            </a:r>
            <a:r>
              <a:rPr b="1" i="1" lang="en-IN" sz="2900">
                <a:solidFill>
                  <a:srgbClr val="C00000"/>
                </a:solidFill>
              </a:rPr>
              <a:t>l</a:t>
            </a:r>
            <a:r>
              <a:rPr b="1" i="1" lang="en-IN" sz="2900">
                <a:solidFill>
                  <a:srgbClr val="C00000"/>
                </a:solidFill>
              </a:rPr>
              <a:t>ine3</a:t>
            </a:r>
            <a:r>
              <a:rPr lang="en-IN" sz="2900">
                <a:solidFill>
                  <a:schemeClr val="dk1"/>
                </a:solidFill>
              </a:rPr>
              <a:t> lines of the page</a:t>
            </a:r>
            <a:endParaRPr sz="2900"/>
          </a:p>
        </p:txBody>
      </p:sp>
      <p:sp>
        <p:nvSpPr>
          <p:cNvPr id="1003" name="Google Shape;1003;p76"/>
          <p:cNvSpPr txBox="1"/>
          <p:nvPr/>
        </p:nvSpPr>
        <p:spPr>
          <a:xfrm>
            <a:off x="3502188" y="1537675"/>
            <a:ext cx="17682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/>
              <a:t>RECEIVER</a:t>
            </a:r>
            <a:endParaRPr sz="2400"/>
          </a:p>
        </p:txBody>
      </p:sp>
      <p:sp>
        <p:nvSpPr>
          <p:cNvPr id="1004" name="Google Shape;1004;p76"/>
          <p:cNvSpPr txBox="1"/>
          <p:nvPr/>
        </p:nvSpPr>
        <p:spPr>
          <a:xfrm>
            <a:off x="887463" y="1537675"/>
            <a:ext cx="16809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/>
              <a:t>SENDER</a:t>
            </a:r>
            <a:endParaRPr sz="2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7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010" name="Google Shape;1010;p77"/>
          <p:cNvSpPr/>
          <p:nvPr/>
        </p:nvSpPr>
        <p:spPr>
          <a:xfrm>
            <a:off x="1189707" y="4338939"/>
            <a:ext cx="3342000" cy="6237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500"/>
          </a:p>
        </p:txBody>
      </p:sp>
      <p:pic>
        <p:nvPicPr>
          <p:cNvPr id="1011" name="Google Shape;1011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623" y="2019553"/>
            <a:ext cx="1442588" cy="14714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2" name="Google Shape;1012;p77"/>
          <p:cNvCxnSpPr>
            <a:stCxn id="1013" idx="2"/>
            <a:endCxn id="1014" idx="0"/>
          </p:cNvCxnSpPr>
          <p:nvPr/>
        </p:nvCxnSpPr>
        <p:spPr>
          <a:xfrm flipH="1">
            <a:off x="3740392" y="3490993"/>
            <a:ext cx="645900" cy="96150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015" name="Google Shape;1015;p77"/>
          <p:cNvSpPr/>
          <p:nvPr/>
        </p:nvSpPr>
        <p:spPr>
          <a:xfrm>
            <a:off x="1315657" y="4454611"/>
            <a:ext cx="630000" cy="3360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1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77"/>
          <p:cNvSpPr/>
          <p:nvPr/>
        </p:nvSpPr>
        <p:spPr>
          <a:xfrm>
            <a:off x="2008384" y="4454611"/>
            <a:ext cx="630000" cy="3360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2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77"/>
          <p:cNvSpPr/>
          <p:nvPr/>
        </p:nvSpPr>
        <p:spPr>
          <a:xfrm>
            <a:off x="2701112" y="4454611"/>
            <a:ext cx="630000" cy="3360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77"/>
          <p:cNvSpPr/>
          <p:nvPr/>
        </p:nvSpPr>
        <p:spPr>
          <a:xfrm>
            <a:off x="3425327" y="4452577"/>
            <a:ext cx="630000" cy="3360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77"/>
          <p:cNvSpPr txBox="1"/>
          <p:nvPr/>
        </p:nvSpPr>
        <p:spPr>
          <a:xfrm>
            <a:off x="4712767" y="4454600"/>
            <a:ext cx="9480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600">
                <a:solidFill>
                  <a:schemeClr val="dk1"/>
                </a:solidFill>
              </a:rPr>
              <a:t>L2</a:t>
            </a:r>
            <a:endParaRPr sz="3600"/>
          </a:p>
        </p:txBody>
      </p:sp>
      <p:sp>
        <p:nvSpPr>
          <p:cNvPr id="1019" name="Google Shape;1019;p77"/>
          <p:cNvSpPr/>
          <p:nvPr/>
        </p:nvSpPr>
        <p:spPr>
          <a:xfrm>
            <a:off x="6171925" y="1685000"/>
            <a:ext cx="5578800" cy="998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900">
                <a:solidFill>
                  <a:schemeClr val="dk1"/>
                </a:solidFill>
              </a:rPr>
              <a:t>Step 0: Sender </a:t>
            </a:r>
            <a:r>
              <a:rPr i="1" lang="en-IN" sz="2900">
                <a:solidFill>
                  <a:srgbClr val="C00000"/>
                </a:solidFill>
              </a:rPr>
              <a:t>flushes</a:t>
            </a:r>
            <a:r>
              <a:rPr lang="en-IN" sz="2900">
                <a:solidFill>
                  <a:schemeClr val="dk1"/>
                </a:solidFill>
              </a:rPr>
              <a:t> all cache lines in a page</a:t>
            </a:r>
            <a:endParaRPr sz="2900"/>
          </a:p>
        </p:txBody>
      </p:sp>
      <p:pic>
        <p:nvPicPr>
          <p:cNvPr id="1013" name="Google Shape;1013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4998" y="2019553"/>
            <a:ext cx="1442588" cy="147144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77"/>
          <p:cNvSpPr/>
          <p:nvPr/>
        </p:nvSpPr>
        <p:spPr>
          <a:xfrm>
            <a:off x="3425326" y="4454600"/>
            <a:ext cx="327000" cy="3360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77"/>
          <p:cNvSpPr/>
          <p:nvPr/>
        </p:nvSpPr>
        <p:spPr>
          <a:xfrm>
            <a:off x="2392392" y="3170750"/>
            <a:ext cx="1840806" cy="972378"/>
          </a:xfrm>
          <a:prstGeom prst="irregularSeal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IN" sz="2900">
                <a:solidFill>
                  <a:srgbClr val="C00000"/>
                </a:solidFill>
              </a:rPr>
              <a:t>Voila</a:t>
            </a:r>
            <a:endParaRPr sz="2900"/>
          </a:p>
        </p:txBody>
      </p:sp>
      <p:sp>
        <p:nvSpPr>
          <p:cNvPr id="1022" name="Google Shape;1022;p77"/>
          <p:cNvSpPr txBox="1"/>
          <p:nvPr>
            <p:ph type="title"/>
          </p:nvPr>
        </p:nvSpPr>
        <p:spPr>
          <a:xfrm>
            <a:off x="415600" y="593367"/>
            <a:ext cx="11576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7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Streamer as Covert Channel </a:t>
            </a:r>
            <a:endParaRPr sz="3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77"/>
          <p:cNvSpPr/>
          <p:nvPr/>
        </p:nvSpPr>
        <p:spPr>
          <a:xfrm>
            <a:off x="6171925" y="4105725"/>
            <a:ext cx="5578800" cy="998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900">
                <a:solidFill>
                  <a:schemeClr val="dk1"/>
                </a:solidFill>
              </a:rPr>
              <a:t>Step 2: Receiver accesses </a:t>
            </a:r>
            <a:r>
              <a:rPr b="1" i="1" lang="en-IN" sz="2900">
                <a:solidFill>
                  <a:srgbClr val="C00000"/>
                </a:solidFill>
              </a:rPr>
              <a:t>l</a:t>
            </a:r>
            <a:r>
              <a:rPr b="1" i="1" lang="en-IN" sz="2900">
                <a:solidFill>
                  <a:srgbClr val="C00000"/>
                </a:solidFill>
              </a:rPr>
              <a:t>ine4</a:t>
            </a:r>
            <a:r>
              <a:rPr lang="en-IN" sz="2900">
                <a:solidFill>
                  <a:schemeClr val="dk1"/>
                </a:solidFill>
              </a:rPr>
              <a:t> of the same page</a:t>
            </a:r>
            <a:endParaRPr sz="2900">
              <a:solidFill>
                <a:schemeClr val="dk1"/>
              </a:solidFill>
            </a:endParaRPr>
          </a:p>
        </p:txBody>
      </p:sp>
      <p:sp>
        <p:nvSpPr>
          <p:cNvPr id="1024" name="Google Shape;1024;p77"/>
          <p:cNvSpPr txBox="1"/>
          <p:nvPr/>
        </p:nvSpPr>
        <p:spPr>
          <a:xfrm>
            <a:off x="3502188" y="1537675"/>
            <a:ext cx="17682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/>
              <a:t>RECEIVER</a:t>
            </a:r>
            <a:endParaRPr sz="2400"/>
          </a:p>
        </p:txBody>
      </p:sp>
      <p:sp>
        <p:nvSpPr>
          <p:cNvPr id="1025" name="Google Shape;1025;p77"/>
          <p:cNvSpPr txBox="1"/>
          <p:nvPr/>
        </p:nvSpPr>
        <p:spPr>
          <a:xfrm>
            <a:off x="887463" y="1537675"/>
            <a:ext cx="16809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/>
              <a:t>SENDER</a:t>
            </a:r>
            <a:endParaRPr sz="2400"/>
          </a:p>
        </p:txBody>
      </p:sp>
      <p:sp>
        <p:nvSpPr>
          <p:cNvPr id="1026" name="Google Shape;1026;p77"/>
          <p:cNvSpPr/>
          <p:nvPr/>
        </p:nvSpPr>
        <p:spPr>
          <a:xfrm>
            <a:off x="6171925" y="2896400"/>
            <a:ext cx="5578800" cy="998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900">
                <a:solidFill>
                  <a:schemeClr val="dk1"/>
                </a:solidFill>
              </a:rPr>
              <a:t>Step 1: Sender accesses </a:t>
            </a:r>
            <a:r>
              <a:rPr b="1" i="1" lang="en-IN" sz="2900">
                <a:solidFill>
                  <a:srgbClr val="C00000"/>
                </a:solidFill>
              </a:rPr>
              <a:t>line1</a:t>
            </a:r>
            <a:r>
              <a:rPr lang="en-IN" sz="2900">
                <a:solidFill>
                  <a:schemeClr val="dk1"/>
                </a:solidFill>
              </a:rPr>
              <a:t>, </a:t>
            </a:r>
            <a:r>
              <a:rPr b="1" i="1" lang="en-IN" sz="2900">
                <a:solidFill>
                  <a:srgbClr val="C00000"/>
                </a:solidFill>
              </a:rPr>
              <a:t>line2</a:t>
            </a:r>
            <a:r>
              <a:rPr lang="en-IN" sz="2900">
                <a:solidFill>
                  <a:schemeClr val="dk1"/>
                </a:solidFill>
              </a:rPr>
              <a:t>, </a:t>
            </a:r>
            <a:r>
              <a:rPr b="1" i="1" lang="en-IN" sz="2900">
                <a:solidFill>
                  <a:srgbClr val="C00000"/>
                </a:solidFill>
              </a:rPr>
              <a:t>line3</a:t>
            </a:r>
            <a:r>
              <a:rPr lang="en-IN" sz="2900">
                <a:solidFill>
                  <a:schemeClr val="dk1"/>
                </a:solidFill>
              </a:rPr>
              <a:t> lines of the page</a:t>
            </a:r>
            <a:endParaRPr sz="2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75" name="Google Shape;27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750" y="1304375"/>
            <a:ext cx="8572501" cy="541707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2"/>
          <p:cNvSpPr txBox="1"/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Rise of Micro-architectural Attacks</a:t>
            </a:r>
            <a:endParaRPr/>
          </a:p>
        </p:txBody>
      </p:sp>
      <p:sp>
        <p:nvSpPr>
          <p:cNvPr id="277" name="Google Shape;277;p42"/>
          <p:cNvSpPr/>
          <p:nvPr/>
        </p:nvSpPr>
        <p:spPr>
          <a:xfrm>
            <a:off x="5571950" y="1747175"/>
            <a:ext cx="1376700" cy="551100"/>
          </a:xfrm>
          <a:prstGeom prst="wedgeEllipseCallout">
            <a:avLst>
              <a:gd fmla="val -23958" name="adj1"/>
              <a:gd fmla="val 82081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BTB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42"/>
          <p:cNvSpPr/>
          <p:nvPr/>
        </p:nvSpPr>
        <p:spPr>
          <a:xfrm>
            <a:off x="5033598" y="3313950"/>
            <a:ext cx="1143600" cy="514200"/>
          </a:xfrm>
          <a:prstGeom prst="wedgeEllipseCallout">
            <a:avLst>
              <a:gd fmla="val 23498" name="adj1"/>
              <a:gd fmla="val -69711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2"/>
          <p:cNvSpPr/>
          <p:nvPr/>
        </p:nvSpPr>
        <p:spPr>
          <a:xfrm>
            <a:off x="6459825" y="2898000"/>
            <a:ext cx="1376700" cy="551100"/>
          </a:xfrm>
          <a:prstGeom prst="wedgeEllipseCallout">
            <a:avLst>
              <a:gd fmla="val 35665" name="adj1"/>
              <a:gd fmla="val 86509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ROB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2"/>
          <p:cNvSpPr/>
          <p:nvPr/>
        </p:nvSpPr>
        <p:spPr>
          <a:xfrm>
            <a:off x="7537100" y="1747175"/>
            <a:ext cx="1376700" cy="551100"/>
          </a:xfrm>
          <a:prstGeom prst="wedgeEllipseCallout">
            <a:avLst>
              <a:gd fmla="val -26300" name="adj1"/>
              <a:gd fmla="val 8068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OoO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2"/>
          <p:cNvSpPr/>
          <p:nvPr/>
        </p:nvSpPr>
        <p:spPr>
          <a:xfrm>
            <a:off x="7610300" y="4475900"/>
            <a:ext cx="2278800" cy="8787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Prefetcher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42"/>
          <p:cNvSpPr/>
          <p:nvPr/>
        </p:nvSpPr>
        <p:spPr>
          <a:xfrm>
            <a:off x="4017775" y="4475900"/>
            <a:ext cx="2121600" cy="651300"/>
          </a:xfrm>
          <a:prstGeom prst="wedgeEllipseCallout">
            <a:avLst>
              <a:gd fmla="val 47940" name="adj1"/>
              <a:gd fmla="val 5498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N" sz="2400"/>
              <a:t>Streamer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42"/>
          <p:cNvSpPr/>
          <p:nvPr/>
        </p:nvSpPr>
        <p:spPr>
          <a:xfrm>
            <a:off x="5999900" y="5864473"/>
            <a:ext cx="1537200" cy="5511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N" sz="2400"/>
              <a:t>TLB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0950" y="1583375"/>
            <a:ext cx="878700" cy="87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96600" y="5764275"/>
            <a:ext cx="651300" cy="65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01850" y="3143352"/>
            <a:ext cx="798051" cy="79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99650" y="2739050"/>
            <a:ext cx="815475" cy="81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17713" y="1681600"/>
            <a:ext cx="815475" cy="81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21775" y="4374075"/>
            <a:ext cx="1039050" cy="10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96600" y="3941375"/>
            <a:ext cx="651300" cy="65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7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032" name="Google Shape;1032;p78"/>
          <p:cNvSpPr/>
          <p:nvPr/>
        </p:nvSpPr>
        <p:spPr>
          <a:xfrm>
            <a:off x="1189707" y="4338939"/>
            <a:ext cx="3342000" cy="6237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500"/>
          </a:p>
        </p:txBody>
      </p:sp>
      <p:pic>
        <p:nvPicPr>
          <p:cNvPr id="1033" name="Google Shape;1033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623" y="2019553"/>
            <a:ext cx="1442588" cy="14714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4" name="Google Shape;1034;p78"/>
          <p:cNvCxnSpPr>
            <a:stCxn id="1035" idx="2"/>
            <a:endCxn id="1036" idx="0"/>
          </p:cNvCxnSpPr>
          <p:nvPr/>
        </p:nvCxnSpPr>
        <p:spPr>
          <a:xfrm flipH="1">
            <a:off x="3740392" y="3490993"/>
            <a:ext cx="645900" cy="96150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037" name="Google Shape;1037;p78"/>
          <p:cNvSpPr/>
          <p:nvPr/>
        </p:nvSpPr>
        <p:spPr>
          <a:xfrm>
            <a:off x="1315657" y="4454611"/>
            <a:ext cx="630000" cy="3360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1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78"/>
          <p:cNvSpPr/>
          <p:nvPr/>
        </p:nvSpPr>
        <p:spPr>
          <a:xfrm>
            <a:off x="2008384" y="4454611"/>
            <a:ext cx="630000" cy="3360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2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78"/>
          <p:cNvSpPr/>
          <p:nvPr/>
        </p:nvSpPr>
        <p:spPr>
          <a:xfrm>
            <a:off x="2701112" y="4454611"/>
            <a:ext cx="630000" cy="3360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78"/>
          <p:cNvSpPr/>
          <p:nvPr/>
        </p:nvSpPr>
        <p:spPr>
          <a:xfrm>
            <a:off x="3425327" y="4452577"/>
            <a:ext cx="630000" cy="3360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0" name="Google Shape;1040;p78"/>
          <p:cNvSpPr txBox="1"/>
          <p:nvPr/>
        </p:nvSpPr>
        <p:spPr>
          <a:xfrm>
            <a:off x="4712767" y="4454600"/>
            <a:ext cx="9480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600">
                <a:solidFill>
                  <a:schemeClr val="dk1"/>
                </a:solidFill>
              </a:rPr>
              <a:t>L2</a:t>
            </a:r>
            <a:endParaRPr sz="3600"/>
          </a:p>
        </p:txBody>
      </p:sp>
      <p:sp>
        <p:nvSpPr>
          <p:cNvPr id="1041" name="Google Shape;1041;p78"/>
          <p:cNvSpPr/>
          <p:nvPr/>
        </p:nvSpPr>
        <p:spPr>
          <a:xfrm>
            <a:off x="6171925" y="1685000"/>
            <a:ext cx="5578800" cy="998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900">
                <a:solidFill>
                  <a:schemeClr val="dk1"/>
                </a:solidFill>
              </a:rPr>
              <a:t>Step 0: Sender </a:t>
            </a:r>
            <a:r>
              <a:rPr i="1" lang="en-IN" sz="2900">
                <a:solidFill>
                  <a:srgbClr val="C00000"/>
                </a:solidFill>
              </a:rPr>
              <a:t>flushes</a:t>
            </a:r>
            <a:r>
              <a:rPr lang="en-IN" sz="2900">
                <a:solidFill>
                  <a:schemeClr val="dk1"/>
                </a:solidFill>
              </a:rPr>
              <a:t> all cache lines in a page</a:t>
            </a:r>
            <a:endParaRPr sz="2900"/>
          </a:p>
        </p:txBody>
      </p:sp>
      <p:pic>
        <p:nvPicPr>
          <p:cNvPr id="1035" name="Google Shape;103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4998" y="2019553"/>
            <a:ext cx="1442588" cy="1471440"/>
          </a:xfrm>
          <a:prstGeom prst="rect">
            <a:avLst/>
          </a:prstGeom>
          <a:noFill/>
          <a:ln>
            <a:noFill/>
          </a:ln>
        </p:spPr>
      </p:pic>
      <p:sp>
        <p:nvSpPr>
          <p:cNvPr id="1042" name="Google Shape;1042;p78"/>
          <p:cNvSpPr/>
          <p:nvPr/>
        </p:nvSpPr>
        <p:spPr>
          <a:xfrm>
            <a:off x="3425326" y="4454600"/>
            <a:ext cx="327000" cy="3360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3" name="Google Shape;1043;p78"/>
          <p:cNvSpPr/>
          <p:nvPr/>
        </p:nvSpPr>
        <p:spPr>
          <a:xfrm>
            <a:off x="2392392" y="3170750"/>
            <a:ext cx="1840806" cy="972378"/>
          </a:xfrm>
          <a:prstGeom prst="irregularSeal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IN" sz="2900">
                <a:solidFill>
                  <a:srgbClr val="C00000"/>
                </a:solidFill>
              </a:rPr>
              <a:t>Voila</a:t>
            </a:r>
            <a:endParaRPr sz="2900"/>
          </a:p>
        </p:txBody>
      </p:sp>
      <p:sp>
        <p:nvSpPr>
          <p:cNvPr id="1044" name="Google Shape;1044;p78"/>
          <p:cNvSpPr txBox="1"/>
          <p:nvPr>
            <p:ph type="title"/>
          </p:nvPr>
        </p:nvSpPr>
        <p:spPr>
          <a:xfrm>
            <a:off x="415600" y="593367"/>
            <a:ext cx="11576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7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Streamer as Covert Channel </a:t>
            </a:r>
            <a:endParaRPr sz="3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78"/>
          <p:cNvSpPr/>
          <p:nvPr/>
        </p:nvSpPr>
        <p:spPr>
          <a:xfrm>
            <a:off x="6171925" y="4105725"/>
            <a:ext cx="5578800" cy="998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900">
                <a:solidFill>
                  <a:schemeClr val="dk1"/>
                </a:solidFill>
              </a:rPr>
              <a:t>Step 2: Receiver reloads </a:t>
            </a:r>
            <a:r>
              <a:rPr b="1" i="1" lang="en-IN" sz="2900">
                <a:solidFill>
                  <a:srgbClr val="C00000"/>
                </a:solidFill>
              </a:rPr>
              <a:t>l</a:t>
            </a:r>
            <a:r>
              <a:rPr b="1" i="1" lang="en-IN" sz="2900">
                <a:solidFill>
                  <a:srgbClr val="C00000"/>
                </a:solidFill>
              </a:rPr>
              <a:t>ine4</a:t>
            </a:r>
            <a:r>
              <a:rPr lang="en-IN" sz="2900">
                <a:solidFill>
                  <a:schemeClr val="dk1"/>
                </a:solidFill>
              </a:rPr>
              <a:t> of the same page</a:t>
            </a:r>
            <a:endParaRPr sz="2900">
              <a:solidFill>
                <a:schemeClr val="dk1"/>
              </a:solidFill>
            </a:endParaRPr>
          </a:p>
        </p:txBody>
      </p:sp>
      <p:sp>
        <p:nvSpPr>
          <p:cNvPr id="1046" name="Google Shape;1046;p78"/>
          <p:cNvSpPr txBox="1"/>
          <p:nvPr/>
        </p:nvSpPr>
        <p:spPr>
          <a:xfrm>
            <a:off x="3502188" y="1537675"/>
            <a:ext cx="17682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/>
              <a:t>RECEIVER</a:t>
            </a:r>
            <a:endParaRPr sz="2400"/>
          </a:p>
        </p:txBody>
      </p:sp>
      <p:sp>
        <p:nvSpPr>
          <p:cNvPr id="1047" name="Google Shape;1047;p78"/>
          <p:cNvSpPr txBox="1"/>
          <p:nvPr/>
        </p:nvSpPr>
        <p:spPr>
          <a:xfrm>
            <a:off x="887463" y="1537675"/>
            <a:ext cx="16809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/>
              <a:t>SENDER</a:t>
            </a:r>
            <a:endParaRPr sz="2400"/>
          </a:p>
        </p:txBody>
      </p:sp>
      <p:sp>
        <p:nvSpPr>
          <p:cNvPr id="1048" name="Google Shape;1048;p78"/>
          <p:cNvSpPr/>
          <p:nvPr/>
        </p:nvSpPr>
        <p:spPr>
          <a:xfrm>
            <a:off x="6171925" y="2896400"/>
            <a:ext cx="5578800" cy="998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900">
                <a:solidFill>
                  <a:schemeClr val="dk1"/>
                </a:solidFill>
              </a:rPr>
              <a:t>Step 1: Sender accesses </a:t>
            </a:r>
            <a:r>
              <a:rPr b="1" i="1" lang="en-IN" sz="2900">
                <a:solidFill>
                  <a:srgbClr val="C00000"/>
                </a:solidFill>
              </a:rPr>
              <a:t>line1</a:t>
            </a:r>
            <a:r>
              <a:rPr lang="en-IN" sz="2900">
                <a:solidFill>
                  <a:schemeClr val="dk1"/>
                </a:solidFill>
              </a:rPr>
              <a:t>, </a:t>
            </a:r>
            <a:r>
              <a:rPr b="1" i="1" lang="en-IN" sz="2900">
                <a:solidFill>
                  <a:srgbClr val="C00000"/>
                </a:solidFill>
              </a:rPr>
              <a:t>line2</a:t>
            </a:r>
            <a:r>
              <a:rPr lang="en-IN" sz="2900">
                <a:solidFill>
                  <a:schemeClr val="dk1"/>
                </a:solidFill>
              </a:rPr>
              <a:t>, </a:t>
            </a:r>
            <a:r>
              <a:rPr b="1" i="1" lang="en-IN" sz="2900">
                <a:solidFill>
                  <a:srgbClr val="C00000"/>
                </a:solidFill>
              </a:rPr>
              <a:t>line3</a:t>
            </a:r>
            <a:r>
              <a:rPr lang="en-IN" sz="2900">
                <a:solidFill>
                  <a:schemeClr val="dk1"/>
                </a:solidFill>
              </a:rPr>
              <a:t> lines of the page</a:t>
            </a:r>
            <a:endParaRPr sz="2900"/>
          </a:p>
        </p:txBody>
      </p:sp>
      <p:sp>
        <p:nvSpPr>
          <p:cNvPr id="1049" name="Google Shape;1049;p78"/>
          <p:cNvSpPr/>
          <p:nvPr/>
        </p:nvSpPr>
        <p:spPr>
          <a:xfrm>
            <a:off x="6984733" y="5331033"/>
            <a:ext cx="4521900" cy="1064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900">
                <a:solidFill>
                  <a:schemeClr val="dk1"/>
                </a:solidFill>
              </a:rPr>
              <a:t>Low latency:  </a:t>
            </a:r>
            <a:r>
              <a:rPr b="1" lang="en-IN" sz="2900">
                <a:solidFill>
                  <a:srgbClr val="B22222"/>
                </a:solidFill>
              </a:rPr>
              <a:t>1</a:t>
            </a:r>
            <a:r>
              <a:rPr lang="en-IN" sz="2900">
                <a:solidFill>
                  <a:schemeClr val="dk1"/>
                </a:solidFill>
              </a:rPr>
              <a:t>,</a:t>
            </a:r>
            <a:br>
              <a:rPr lang="en-IN" sz="2900">
                <a:solidFill>
                  <a:schemeClr val="dk1"/>
                </a:solidFill>
              </a:rPr>
            </a:br>
            <a:r>
              <a:rPr lang="en-IN" sz="2900">
                <a:solidFill>
                  <a:schemeClr val="dk1"/>
                </a:solidFill>
              </a:rPr>
              <a:t>High latency: </a:t>
            </a:r>
            <a:r>
              <a:rPr b="1" lang="en-IN" sz="2900">
                <a:solidFill>
                  <a:srgbClr val="B22222"/>
                </a:solidFill>
              </a:rPr>
              <a:t>0</a:t>
            </a:r>
            <a:endParaRPr b="1" sz="2900">
              <a:solidFill>
                <a:srgbClr val="B22222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79"/>
          <p:cNvSpPr txBox="1"/>
          <p:nvPr>
            <p:ph idx="12" type="sldNum"/>
          </p:nvPr>
        </p:nvSpPr>
        <p:spPr>
          <a:xfrm>
            <a:off x="10840075" y="6356350"/>
            <a:ext cx="51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055" name="Google Shape;1055;p79"/>
          <p:cNvSpPr/>
          <p:nvPr/>
        </p:nvSpPr>
        <p:spPr>
          <a:xfrm>
            <a:off x="1189707" y="4338939"/>
            <a:ext cx="3342000" cy="6237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500"/>
          </a:p>
        </p:txBody>
      </p:sp>
      <p:pic>
        <p:nvPicPr>
          <p:cNvPr id="1056" name="Google Shape;1056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623" y="2019553"/>
            <a:ext cx="1442588" cy="14714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7" name="Google Shape;1057;p79"/>
          <p:cNvCxnSpPr>
            <a:stCxn id="1058" idx="2"/>
            <a:endCxn id="1059" idx="0"/>
          </p:cNvCxnSpPr>
          <p:nvPr/>
        </p:nvCxnSpPr>
        <p:spPr>
          <a:xfrm flipH="1">
            <a:off x="3740392" y="3490993"/>
            <a:ext cx="645900" cy="96150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060" name="Google Shape;1060;p79"/>
          <p:cNvSpPr/>
          <p:nvPr/>
        </p:nvSpPr>
        <p:spPr>
          <a:xfrm>
            <a:off x="1315657" y="4454611"/>
            <a:ext cx="630000" cy="3360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1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1" name="Google Shape;1061;p79"/>
          <p:cNvSpPr/>
          <p:nvPr/>
        </p:nvSpPr>
        <p:spPr>
          <a:xfrm>
            <a:off x="2008384" y="4454611"/>
            <a:ext cx="630000" cy="3360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2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2" name="Google Shape;1062;p79"/>
          <p:cNvSpPr/>
          <p:nvPr/>
        </p:nvSpPr>
        <p:spPr>
          <a:xfrm>
            <a:off x="2701112" y="4454611"/>
            <a:ext cx="630000" cy="3360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p79"/>
          <p:cNvSpPr/>
          <p:nvPr/>
        </p:nvSpPr>
        <p:spPr>
          <a:xfrm>
            <a:off x="3425327" y="4452577"/>
            <a:ext cx="630000" cy="3360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3" name="Google Shape;1063;p79"/>
          <p:cNvSpPr txBox="1"/>
          <p:nvPr/>
        </p:nvSpPr>
        <p:spPr>
          <a:xfrm>
            <a:off x="4712767" y="4454600"/>
            <a:ext cx="9480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600">
                <a:solidFill>
                  <a:schemeClr val="dk1"/>
                </a:solidFill>
              </a:rPr>
              <a:t>L2</a:t>
            </a:r>
            <a:endParaRPr sz="3600"/>
          </a:p>
        </p:txBody>
      </p:sp>
      <p:pic>
        <p:nvPicPr>
          <p:cNvPr id="1058" name="Google Shape;1058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4998" y="2019553"/>
            <a:ext cx="1442588" cy="1471440"/>
          </a:xfrm>
          <a:prstGeom prst="rect">
            <a:avLst/>
          </a:prstGeom>
          <a:noFill/>
          <a:ln>
            <a:noFill/>
          </a:ln>
        </p:spPr>
      </p:pic>
      <p:sp>
        <p:nvSpPr>
          <p:cNvPr id="1064" name="Google Shape;1064;p79"/>
          <p:cNvSpPr/>
          <p:nvPr/>
        </p:nvSpPr>
        <p:spPr>
          <a:xfrm>
            <a:off x="3425326" y="4454600"/>
            <a:ext cx="327000" cy="3360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5" name="Google Shape;1065;p79"/>
          <p:cNvSpPr/>
          <p:nvPr/>
        </p:nvSpPr>
        <p:spPr>
          <a:xfrm>
            <a:off x="2392392" y="3170750"/>
            <a:ext cx="1840806" cy="972378"/>
          </a:xfrm>
          <a:prstGeom prst="irregularSeal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IN" sz="2900">
                <a:solidFill>
                  <a:srgbClr val="C00000"/>
                </a:solidFill>
              </a:rPr>
              <a:t>Voila</a:t>
            </a:r>
            <a:endParaRPr sz="2900"/>
          </a:p>
        </p:txBody>
      </p:sp>
      <p:sp>
        <p:nvSpPr>
          <p:cNvPr id="1066" name="Google Shape;1066;p79"/>
          <p:cNvSpPr txBox="1"/>
          <p:nvPr>
            <p:ph type="title"/>
          </p:nvPr>
        </p:nvSpPr>
        <p:spPr>
          <a:xfrm>
            <a:off x="415600" y="593367"/>
            <a:ext cx="11576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7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Streamer as Covert Channel </a:t>
            </a:r>
            <a:endParaRPr sz="3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79"/>
          <p:cNvSpPr/>
          <p:nvPr/>
        </p:nvSpPr>
        <p:spPr>
          <a:xfrm>
            <a:off x="6831783" y="2956771"/>
            <a:ext cx="4521900" cy="1064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900"/>
              <a:t>Bandwidth</a:t>
            </a:r>
            <a:r>
              <a:rPr i="1" lang="en-IN" sz="2900">
                <a:solidFill>
                  <a:srgbClr val="C00000"/>
                </a:solidFill>
              </a:rPr>
              <a:t> </a:t>
            </a:r>
            <a:r>
              <a:rPr b="1" i="1" lang="en-IN" sz="2900">
                <a:solidFill>
                  <a:srgbClr val="C00000"/>
                </a:solidFill>
              </a:rPr>
              <a:t>54.44 KB/s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068" name="Google Shape;1068;p79"/>
          <p:cNvSpPr/>
          <p:nvPr/>
        </p:nvSpPr>
        <p:spPr>
          <a:xfrm>
            <a:off x="6831783" y="4375858"/>
            <a:ext cx="4521900" cy="1064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900"/>
              <a:t>Accuracy</a:t>
            </a:r>
            <a:r>
              <a:rPr i="1" lang="en-IN" sz="2900">
                <a:solidFill>
                  <a:srgbClr val="C00000"/>
                </a:solidFill>
              </a:rPr>
              <a:t> </a:t>
            </a:r>
            <a:r>
              <a:rPr b="1" i="1" lang="en-IN" sz="2900">
                <a:solidFill>
                  <a:srgbClr val="C00000"/>
                </a:solidFill>
              </a:rPr>
              <a:t>91.3%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069" name="Google Shape;1069;p79"/>
          <p:cNvSpPr txBox="1"/>
          <p:nvPr/>
        </p:nvSpPr>
        <p:spPr>
          <a:xfrm>
            <a:off x="3502188" y="1537675"/>
            <a:ext cx="17682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/>
              <a:t>RECEIVER</a:t>
            </a:r>
            <a:endParaRPr sz="2400"/>
          </a:p>
        </p:txBody>
      </p:sp>
      <p:sp>
        <p:nvSpPr>
          <p:cNvPr id="1070" name="Google Shape;1070;p79"/>
          <p:cNvSpPr txBox="1"/>
          <p:nvPr/>
        </p:nvSpPr>
        <p:spPr>
          <a:xfrm>
            <a:off x="887463" y="1537675"/>
            <a:ext cx="16809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/>
              <a:t>SENDER</a:t>
            </a:r>
            <a:endParaRPr sz="2400"/>
          </a:p>
        </p:txBody>
      </p:sp>
      <p:sp>
        <p:nvSpPr>
          <p:cNvPr id="1071" name="Google Shape;1071;p79"/>
          <p:cNvSpPr/>
          <p:nvPr/>
        </p:nvSpPr>
        <p:spPr>
          <a:xfrm>
            <a:off x="6831783" y="1537683"/>
            <a:ext cx="4521900" cy="1064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900">
                <a:solidFill>
                  <a:schemeClr val="dk1"/>
                </a:solidFill>
              </a:rPr>
              <a:t>Low latency:  </a:t>
            </a:r>
            <a:r>
              <a:rPr b="1" lang="en-IN" sz="2900">
                <a:solidFill>
                  <a:srgbClr val="B22222"/>
                </a:solidFill>
              </a:rPr>
              <a:t>1</a:t>
            </a:r>
            <a:r>
              <a:rPr lang="en-IN" sz="2900">
                <a:solidFill>
                  <a:schemeClr val="dk1"/>
                </a:solidFill>
              </a:rPr>
              <a:t>,</a:t>
            </a:r>
            <a:br>
              <a:rPr lang="en-IN" sz="2900">
                <a:solidFill>
                  <a:schemeClr val="dk1"/>
                </a:solidFill>
              </a:rPr>
            </a:br>
            <a:r>
              <a:rPr lang="en-IN" sz="2900">
                <a:solidFill>
                  <a:schemeClr val="dk1"/>
                </a:solidFill>
              </a:rPr>
              <a:t>High latency: </a:t>
            </a:r>
            <a:r>
              <a:rPr b="1" lang="en-IN" sz="2900">
                <a:solidFill>
                  <a:srgbClr val="B22222"/>
                </a:solidFill>
              </a:rPr>
              <a:t>0</a:t>
            </a:r>
            <a:endParaRPr b="1" sz="2900">
              <a:solidFill>
                <a:srgbClr val="B22222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8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Our Goal: What are we trying to answer?</a:t>
            </a:r>
            <a:endParaRPr/>
          </a:p>
        </p:txBody>
      </p:sp>
      <p:sp>
        <p:nvSpPr>
          <p:cNvPr id="1077" name="Google Shape;1077;p80"/>
          <p:cNvSpPr txBox="1"/>
          <p:nvPr>
            <p:ph idx="12" type="sldNum"/>
          </p:nvPr>
        </p:nvSpPr>
        <p:spPr>
          <a:xfrm>
            <a:off x="10739575" y="6505925"/>
            <a:ext cx="614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078" name="Google Shape;1078;p80"/>
          <p:cNvSpPr/>
          <p:nvPr/>
        </p:nvSpPr>
        <p:spPr>
          <a:xfrm>
            <a:off x="579300" y="2475900"/>
            <a:ext cx="11033400" cy="702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Is the Stream Prefetcher </a:t>
            </a:r>
            <a:r>
              <a:rPr b="0" i="0" lang="en-IN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shared b/w SMT threads</a:t>
            </a: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80"/>
          <p:cNvSpPr/>
          <p:nvPr/>
        </p:nvSpPr>
        <p:spPr>
          <a:xfrm>
            <a:off x="838375" y="3395863"/>
            <a:ext cx="10515600" cy="7602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</a:t>
            </a:r>
            <a:r>
              <a:rPr b="0" i="0" lang="en-IN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triggers</a:t>
            </a: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the stream prefetcher with cross-thread access</a:t>
            </a:r>
            <a:r>
              <a:rPr lang="en-IN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es</a:t>
            </a: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80"/>
          <p:cNvSpPr/>
          <p:nvPr/>
        </p:nvSpPr>
        <p:spPr>
          <a:xfrm>
            <a:off x="1259700" y="4373750"/>
            <a:ext cx="9672600" cy="10887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At </a:t>
            </a:r>
            <a:r>
              <a:rPr b="0" i="0" lang="en-IN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which misses</a:t>
            </a: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made by cross-threads does the streamer prefetch?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80"/>
          <p:cNvSpPr/>
          <p:nvPr/>
        </p:nvSpPr>
        <p:spPr>
          <a:xfrm>
            <a:off x="1574550" y="5676275"/>
            <a:ext cx="9042900" cy="702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Can the Streamer </a:t>
            </a:r>
            <a:r>
              <a:rPr lang="en-IN" sz="32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leak?</a:t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80"/>
          <p:cNvSpPr/>
          <p:nvPr/>
        </p:nvSpPr>
        <p:spPr>
          <a:xfrm>
            <a:off x="579300" y="2469875"/>
            <a:ext cx="11033400" cy="708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Shared b/w SMT threads on the same core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80"/>
          <p:cNvSpPr/>
          <p:nvPr/>
        </p:nvSpPr>
        <p:spPr>
          <a:xfrm>
            <a:off x="838375" y="3395863"/>
            <a:ext cx="10515600" cy="7602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Two misses can trigger the streamer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80"/>
          <p:cNvSpPr/>
          <p:nvPr/>
        </p:nvSpPr>
        <p:spPr>
          <a:xfrm>
            <a:off x="1259700" y="4373865"/>
            <a:ext cx="9672600" cy="10887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Prefetching happens at trigger and the previous miss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80"/>
          <p:cNvSpPr/>
          <p:nvPr/>
        </p:nvSpPr>
        <p:spPr>
          <a:xfrm>
            <a:off x="1417050" y="5676275"/>
            <a:ext cx="9357900" cy="702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Yes! as a covert channel and possibly as a side channel</a:t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80"/>
          <p:cNvSpPr/>
          <p:nvPr/>
        </p:nvSpPr>
        <p:spPr>
          <a:xfrm>
            <a:off x="579300" y="1543875"/>
            <a:ext cx="11033400" cy="708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IN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is the </a:t>
            </a:r>
            <a:r>
              <a:rPr lang="en-IN" sz="32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size</a:t>
            </a:r>
            <a:r>
              <a:rPr lang="en-IN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of the Stream Prefetcher?</a:t>
            </a:r>
            <a:endParaRPr sz="3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87" name="Google Shape;1087;p80"/>
          <p:cNvSpPr/>
          <p:nvPr/>
        </p:nvSpPr>
        <p:spPr>
          <a:xfrm>
            <a:off x="579300" y="1543875"/>
            <a:ext cx="11033400" cy="708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L2 Stream prefetcher has 16 entries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8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Our Goal: What are we trying to answer?</a:t>
            </a:r>
            <a:endParaRPr/>
          </a:p>
        </p:txBody>
      </p:sp>
      <p:sp>
        <p:nvSpPr>
          <p:cNvPr id="1093" name="Google Shape;1093;p81"/>
          <p:cNvSpPr txBox="1"/>
          <p:nvPr>
            <p:ph idx="12" type="sldNum"/>
          </p:nvPr>
        </p:nvSpPr>
        <p:spPr>
          <a:xfrm>
            <a:off x="10739575" y="6505925"/>
            <a:ext cx="614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094" name="Google Shape;1094;p81"/>
          <p:cNvSpPr/>
          <p:nvPr/>
        </p:nvSpPr>
        <p:spPr>
          <a:xfrm>
            <a:off x="579300" y="2475900"/>
            <a:ext cx="11033400" cy="702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Is the Stream Prefetcher </a:t>
            </a:r>
            <a:r>
              <a:rPr b="0" i="0" lang="en-IN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shared b/w SMT threads</a:t>
            </a: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81"/>
          <p:cNvSpPr/>
          <p:nvPr/>
        </p:nvSpPr>
        <p:spPr>
          <a:xfrm>
            <a:off x="838375" y="3395863"/>
            <a:ext cx="10515600" cy="7602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</a:t>
            </a:r>
            <a:r>
              <a:rPr b="0" i="0" lang="en-IN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triggers</a:t>
            </a: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the stream prefetcher with cross-thread access</a:t>
            </a:r>
            <a:r>
              <a:rPr lang="en-IN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es</a:t>
            </a: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81"/>
          <p:cNvSpPr/>
          <p:nvPr/>
        </p:nvSpPr>
        <p:spPr>
          <a:xfrm>
            <a:off x="1259700" y="4373750"/>
            <a:ext cx="9672600" cy="10887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At </a:t>
            </a:r>
            <a:r>
              <a:rPr b="0" i="0" lang="en-IN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which misses</a:t>
            </a: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made by cross-threads does the streamer prefetch?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81"/>
          <p:cNvSpPr/>
          <p:nvPr/>
        </p:nvSpPr>
        <p:spPr>
          <a:xfrm>
            <a:off x="1574550" y="5676275"/>
            <a:ext cx="9042900" cy="702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Can the Streamer </a:t>
            </a:r>
            <a:r>
              <a:rPr lang="en-IN" sz="32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leak?</a:t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81"/>
          <p:cNvSpPr/>
          <p:nvPr/>
        </p:nvSpPr>
        <p:spPr>
          <a:xfrm>
            <a:off x="579300" y="2469875"/>
            <a:ext cx="11033400" cy="708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Shared b/w SMT threads on the same core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81"/>
          <p:cNvSpPr/>
          <p:nvPr/>
        </p:nvSpPr>
        <p:spPr>
          <a:xfrm>
            <a:off x="838375" y="3395863"/>
            <a:ext cx="10515600" cy="7602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Two misses can trigger the streamer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81"/>
          <p:cNvSpPr/>
          <p:nvPr/>
        </p:nvSpPr>
        <p:spPr>
          <a:xfrm>
            <a:off x="1259700" y="4373865"/>
            <a:ext cx="9672600" cy="10887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Prefetching happens at trigger and the previous miss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81"/>
          <p:cNvSpPr/>
          <p:nvPr/>
        </p:nvSpPr>
        <p:spPr>
          <a:xfrm>
            <a:off x="1417050" y="5676275"/>
            <a:ext cx="9357900" cy="702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Yes! as a covert channel and possibly as a side channel</a:t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81"/>
          <p:cNvSpPr/>
          <p:nvPr/>
        </p:nvSpPr>
        <p:spPr>
          <a:xfrm>
            <a:off x="579300" y="1543875"/>
            <a:ext cx="11033400" cy="708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IN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is the </a:t>
            </a:r>
            <a:r>
              <a:rPr lang="en-IN" sz="32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size</a:t>
            </a:r>
            <a:r>
              <a:rPr lang="en-IN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of the Stream Prefetcher?</a:t>
            </a:r>
            <a:endParaRPr sz="3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03" name="Google Shape;1103;p81"/>
          <p:cNvSpPr/>
          <p:nvPr/>
        </p:nvSpPr>
        <p:spPr>
          <a:xfrm>
            <a:off x="579300" y="1543875"/>
            <a:ext cx="11033400" cy="708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L2 Stream prefetcher has 16 entries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8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109" name="Google Shape;1109;p82"/>
          <p:cNvSpPr txBox="1"/>
          <p:nvPr>
            <p:ph type="title"/>
          </p:nvPr>
        </p:nvSpPr>
        <p:spPr>
          <a:xfrm>
            <a:off x="838200" y="1945267"/>
            <a:ext cx="105156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IN" sz="9600"/>
              <a:t>Thank You!</a:t>
            </a:r>
            <a:endParaRPr sz="9600"/>
          </a:p>
        </p:txBody>
      </p:sp>
      <p:pic>
        <p:nvPicPr>
          <p:cNvPr id="1110" name="Google Shape;1110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3404174"/>
            <a:ext cx="4170401" cy="165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1" name="Google Shape;1111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2125" y="3590167"/>
            <a:ext cx="3571875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8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What are we trying to answer?</a:t>
            </a:r>
            <a:endParaRPr/>
          </a:p>
        </p:txBody>
      </p:sp>
      <p:sp>
        <p:nvSpPr>
          <p:cNvPr id="1117" name="Google Shape;1117;p83"/>
          <p:cNvSpPr txBox="1"/>
          <p:nvPr>
            <p:ph idx="12" type="sldNum"/>
          </p:nvPr>
        </p:nvSpPr>
        <p:spPr>
          <a:xfrm>
            <a:off x="10739575" y="6356350"/>
            <a:ext cx="614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118" name="Google Shape;1118;p83"/>
          <p:cNvSpPr/>
          <p:nvPr/>
        </p:nvSpPr>
        <p:spPr>
          <a:xfrm>
            <a:off x="1158675" y="1795725"/>
            <a:ext cx="9672600" cy="702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Is the Stream Prefetcher </a:t>
            </a:r>
            <a:r>
              <a:rPr b="0" i="0" lang="en-IN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shared b/w SMT threads?</a:t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83"/>
          <p:cNvSpPr/>
          <p:nvPr/>
        </p:nvSpPr>
        <p:spPr>
          <a:xfrm>
            <a:off x="1158675" y="2890048"/>
            <a:ext cx="9672600" cy="702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</a:t>
            </a:r>
            <a:r>
              <a:rPr b="0" i="0" lang="en-IN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triggers</a:t>
            </a: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the stream prefetcher?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83"/>
          <p:cNvSpPr/>
          <p:nvPr/>
        </p:nvSpPr>
        <p:spPr>
          <a:xfrm>
            <a:off x="1158675" y="3990373"/>
            <a:ext cx="9672600" cy="702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At </a:t>
            </a:r>
            <a:r>
              <a:rPr b="0" i="0" lang="en-IN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which misses</a:t>
            </a: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does the streamer prefetch?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p83"/>
          <p:cNvSpPr/>
          <p:nvPr/>
        </p:nvSpPr>
        <p:spPr>
          <a:xfrm>
            <a:off x="1158675" y="1791225"/>
            <a:ext cx="9672600" cy="708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Shared b/w SMT threads on the same core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p83"/>
          <p:cNvSpPr/>
          <p:nvPr/>
        </p:nvSpPr>
        <p:spPr>
          <a:xfrm>
            <a:off x="1158675" y="2890788"/>
            <a:ext cx="9672600" cy="708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Two misses can trigger the streamer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p83"/>
          <p:cNvSpPr/>
          <p:nvPr/>
        </p:nvSpPr>
        <p:spPr>
          <a:xfrm>
            <a:off x="1158675" y="3988113"/>
            <a:ext cx="9672600" cy="708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Prefetching happens at trigger and the previous miss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83"/>
          <p:cNvSpPr/>
          <p:nvPr/>
        </p:nvSpPr>
        <p:spPr>
          <a:xfrm>
            <a:off x="1158675" y="5085438"/>
            <a:ext cx="9672600" cy="708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Can the Streamer </a:t>
            </a:r>
            <a:r>
              <a:rPr lang="en-IN" sz="32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leak?</a:t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5" name="Google Shape;1125;p83"/>
          <p:cNvSpPr/>
          <p:nvPr/>
        </p:nvSpPr>
        <p:spPr>
          <a:xfrm>
            <a:off x="1158675" y="5085438"/>
            <a:ext cx="9672600" cy="708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Yes! as a covert channel and possibly as a side channel</a:t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8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What is Reverse Engineering? Why? </a:t>
            </a:r>
            <a:endParaRPr/>
          </a:p>
        </p:txBody>
      </p:sp>
      <p:sp>
        <p:nvSpPr>
          <p:cNvPr id="1131" name="Google Shape;1131;p8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132" name="Google Shape;1132;p84"/>
          <p:cNvSpPr/>
          <p:nvPr/>
        </p:nvSpPr>
        <p:spPr>
          <a:xfrm>
            <a:off x="1112275" y="1818563"/>
            <a:ext cx="9672600" cy="792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 attack we need to understand </a:t>
            </a:r>
            <a:r>
              <a:rPr b="0" i="0" lang="en-IN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how Streamer works</a:t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p84"/>
          <p:cNvSpPr/>
          <p:nvPr/>
        </p:nvSpPr>
        <p:spPr>
          <a:xfrm>
            <a:off x="1112275" y="3005350"/>
            <a:ext cx="9672600" cy="792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Intel prefetchers are </a:t>
            </a:r>
            <a:r>
              <a:rPr b="0" i="0" lang="en-IN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undocumented</a:t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p84"/>
          <p:cNvSpPr/>
          <p:nvPr/>
        </p:nvSpPr>
        <p:spPr>
          <a:xfrm>
            <a:off x="1112275" y="4192113"/>
            <a:ext cx="9672600" cy="792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Side-channel attack on the Stride prefetcher [</a:t>
            </a:r>
            <a:r>
              <a:rPr b="0" i="0" lang="en-IN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CCS’18</a:t>
            </a: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84"/>
          <p:cNvSpPr/>
          <p:nvPr/>
        </p:nvSpPr>
        <p:spPr>
          <a:xfrm>
            <a:off x="1112275" y="5378900"/>
            <a:ext cx="9672600" cy="792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</a:t>
            </a: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cross-thread </a:t>
            </a:r>
            <a:r>
              <a:rPr lang="en-IN" sz="32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covert</a:t>
            </a:r>
            <a:r>
              <a:rPr b="0" i="0" lang="en-IN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-channel </a:t>
            </a:r>
            <a:r>
              <a:rPr b="0" i="0" lang="en-IN" sz="3200" u="none" cap="none" strike="noStrike">
                <a:latin typeface="Cambria"/>
                <a:ea typeface="Cambria"/>
                <a:cs typeface="Cambria"/>
                <a:sym typeface="Cambria"/>
              </a:rPr>
              <a:t>in an SMT core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85"/>
          <p:cNvSpPr txBox="1"/>
          <p:nvPr>
            <p:ph type="title"/>
          </p:nvPr>
        </p:nvSpPr>
        <p:spPr>
          <a:xfrm>
            <a:off x="838200" y="365125"/>
            <a:ext cx="7612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What is a Hardware Prefetcher?</a:t>
            </a:r>
            <a:endParaRPr/>
          </a:p>
        </p:txBody>
      </p:sp>
      <p:sp>
        <p:nvSpPr>
          <p:cNvPr id="1141" name="Google Shape;1141;p8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142" name="Google Shape;1142;p85"/>
          <p:cNvSpPr/>
          <p:nvPr/>
        </p:nvSpPr>
        <p:spPr>
          <a:xfrm>
            <a:off x="611700" y="4865375"/>
            <a:ext cx="10968600" cy="792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Some popular ones: next-line, stride, and </a:t>
            </a:r>
            <a:r>
              <a:rPr b="0" i="0" lang="en-IN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stream prefetchers</a:t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85"/>
          <p:cNvSpPr/>
          <p:nvPr/>
        </p:nvSpPr>
        <p:spPr>
          <a:xfrm>
            <a:off x="611700" y="1999225"/>
            <a:ext cx="10968600" cy="792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b="0" i="0" lang="en-IN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latency hiding technique</a:t>
            </a:r>
            <a:r>
              <a:rPr b="0" i="0" lang="en-IN" sz="3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that speculates the future accesses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4" name="Google Shape;1144;p85"/>
          <p:cNvSpPr/>
          <p:nvPr/>
        </p:nvSpPr>
        <p:spPr>
          <a:xfrm>
            <a:off x="611700" y="3432288"/>
            <a:ext cx="10968600" cy="792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Prefetches cache lines before the processor demands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8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Challenges in Reverse Engineering </a:t>
            </a:r>
            <a:endParaRPr/>
          </a:p>
        </p:txBody>
      </p:sp>
      <p:sp>
        <p:nvSpPr>
          <p:cNvPr id="1150" name="Google Shape;1150;p8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151" name="Google Shape;1151;p86"/>
          <p:cNvSpPr/>
          <p:nvPr/>
        </p:nvSpPr>
        <p:spPr>
          <a:xfrm>
            <a:off x="1676400" y="5068115"/>
            <a:ext cx="8839200" cy="7614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Inconsistent </a:t>
            </a:r>
            <a:r>
              <a:rPr b="0" i="0" lang="en-IN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RDTSC</a:t>
            </a: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readings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86"/>
          <p:cNvSpPr/>
          <p:nvPr/>
        </p:nvSpPr>
        <p:spPr>
          <a:xfrm>
            <a:off x="1676400" y="2262503"/>
            <a:ext cx="8839200" cy="7614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Noise from </a:t>
            </a:r>
            <a:r>
              <a:rPr b="0" i="0" lang="en-IN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other prefetchers</a:t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86"/>
          <p:cNvSpPr/>
          <p:nvPr/>
        </p:nvSpPr>
        <p:spPr>
          <a:xfrm>
            <a:off x="1676400" y="3642828"/>
            <a:ext cx="8839200" cy="7614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Noise from </a:t>
            </a:r>
            <a:r>
              <a:rPr b="0" i="0" lang="en-IN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other applications</a:t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96" name="Google Shape;296;p4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700">
                <a:latin typeface="Arial"/>
                <a:ea typeface="Arial"/>
                <a:cs typeface="Arial"/>
                <a:sym typeface="Arial"/>
              </a:rPr>
              <a:t>Covert </a:t>
            </a:r>
            <a:r>
              <a:rPr lang="en-IN" sz="3700">
                <a:latin typeface="Arial"/>
                <a:ea typeface="Arial"/>
                <a:cs typeface="Arial"/>
                <a:sym typeface="Arial"/>
              </a:rPr>
              <a:t>Channel Attack</a:t>
            </a:r>
            <a:endParaRPr sz="37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laughing minion image" id="297" name="Google Shape;297;p43"/>
          <p:cNvPicPr preferRelativeResize="0"/>
          <p:nvPr/>
        </p:nvPicPr>
        <p:blipFill rotWithShape="1">
          <a:blip r:embed="rId3">
            <a:alphaModFix/>
          </a:blip>
          <a:srcRect b="0" l="13845" r="0" t="2458"/>
          <a:stretch/>
        </p:blipFill>
        <p:spPr>
          <a:xfrm>
            <a:off x="358738" y="2927365"/>
            <a:ext cx="3447091" cy="3312636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3"/>
          <p:cNvSpPr/>
          <p:nvPr/>
        </p:nvSpPr>
        <p:spPr>
          <a:xfrm>
            <a:off x="735401" y="1866400"/>
            <a:ext cx="1582200" cy="7056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200">
                <a:solidFill>
                  <a:srgbClr val="B22222"/>
                </a:solidFill>
              </a:rPr>
              <a:t>Sender</a:t>
            </a:r>
            <a:endParaRPr sz="3200">
              <a:solidFill>
                <a:srgbClr val="B22222"/>
              </a:solidFill>
            </a:endParaRPr>
          </a:p>
        </p:txBody>
      </p:sp>
      <p:pic>
        <p:nvPicPr>
          <p:cNvPr descr="Image result for laughing minion image" id="299" name="Google Shape;299;p43"/>
          <p:cNvPicPr preferRelativeResize="0"/>
          <p:nvPr/>
        </p:nvPicPr>
        <p:blipFill rotWithShape="1">
          <a:blip r:embed="rId3">
            <a:alphaModFix/>
          </a:blip>
          <a:srcRect b="0" l="13845" r="0" t="2458"/>
          <a:stretch/>
        </p:blipFill>
        <p:spPr>
          <a:xfrm flipH="1">
            <a:off x="8708601" y="2998325"/>
            <a:ext cx="3447074" cy="3312626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3"/>
          <p:cNvSpPr/>
          <p:nvPr/>
        </p:nvSpPr>
        <p:spPr>
          <a:xfrm>
            <a:off x="9553375" y="1866400"/>
            <a:ext cx="1900800" cy="7056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200">
                <a:solidFill>
                  <a:srgbClr val="B22222"/>
                </a:solidFill>
              </a:rPr>
              <a:t>Receiver</a:t>
            </a:r>
            <a:endParaRPr sz="3200">
              <a:solidFill>
                <a:srgbClr val="B22222"/>
              </a:solidFill>
            </a:endParaRPr>
          </a:p>
        </p:txBody>
      </p:sp>
      <p:pic>
        <p:nvPicPr>
          <p:cNvPr descr="Image result for DRAM image DDR" id="301" name="Google Shape;301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3089" y="2927372"/>
            <a:ext cx="3006065" cy="2330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7574" y="2630128"/>
            <a:ext cx="3006049" cy="2882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Streamers as a Covert Channel?</a:t>
            </a:r>
            <a:endParaRPr/>
          </a:p>
        </p:txBody>
      </p:sp>
      <p:sp>
        <p:nvSpPr>
          <p:cNvPr id="308" name="Google Shape;308;p4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309" name="Google Shape;309;p44"/>
          <p:cNvSpPr/>
          <p:nvPr/>
        </p:nvSpPr>
        <p:spPr>
          <a:xfrm>
            <a:off x="1112275" y="3566600"/>
            <a:ext cx="9672600" cy="9468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Streamers are </a:t>
            </a:r>
            <a:r>
              <a:rPr lang="en-IN" sz="32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shared</a:t>
            </a:r>
            <a:r>
              <a:rPr lang="en-IN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between hyperthreads </a:t>
            </a:r>
            <a:endParaRPr sz="3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(as we will show)</a:t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4"/>
          <p:cNvSpPr/>
          <p:nvPr/>
        </p:nvSpPr>
        <p:spPr>
          <a:xfrm>
            <a:off x="1112275" y="2135613"/>
            <a:ext cx="9672600" cy="792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Side-channel attack on the </a:t>
            </a:r>
            <a:r>
              <a:rPr lang="en-IN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</a:t>
            </a: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tride prefetcher [</a:t>
            </a:r>
            <a:r>
              <a:rPr b="0" i="0" lang="en-IN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CCS’18</a:t>
            </a: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4"/>
          <p:cNvSpPr/>
          <p:nvPr/>
        </p:nvSpPr>
        <p:spPr>
          <a:xfrm>
            <a:off x="1112275" y="5113675"/>
            <a:ext cx="9672600" cy="792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</a:t>
            </a:r>
            <a:r>
              <a:rPr b="0" i="0" lang="en-IN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cross-thread </a:t>
            </a:r>
            <a:r>
              <a:rPr lang="en-IN" sz="32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covert</a:t>
            </a:r>
            <a:r>
              <a:rPr b="0" i="0" lang="en-IN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-channel </a:t>
            </a:r>
            <a:r>
              <a:rPr b="0" i="0" lang="en-IN" sz="3200" u="none" cap="none" strike="noStrike">
                <a:latin typeface="Cambria"/>
                <a:ea typeface="Cambria"/>
                <a:cs typeface="Cambria"/>
                <a:sym typeface="Cambria"/>
              </a:rPr>
              <a:t>in an SMT core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317" name="Google Shape;317;p45"/>
          <p:cNvSpPr/>
          <p:nvPr/>
        </p:nvSpPr>
        <p:spPr>
          <a:xfrm>
            <a:off x="1205075" y="3663650"/>
            <a:ext cx="9672600" cy="792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Maintains a record of </a:t>
            </a:r>
            <a:r>
              <a:rPr lang="en-IN" sz="32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access patterns</a:t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5"/>
          <p:cNvSpPr/>
          <p:nvPr/>
        </p:nvSpPr>
        <p:spPr>
          <a:xfrm>
            <a:off x="1205075" y="2068975"/>
            <a:ext cx="9672600" cy="9114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IN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-IN" sz="32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latency hiding technique</a:t>
            </a:r>
            <a:r>
              <a:rPr lang="en-IN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that speculates the future accesses</a:t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5"/>
          <p:cNvSpPr/>
          <p:nvPr/>
        </p:nvSpPr>
        <p:spPr>
          <a:xfrm>
            <a:off x="1205075" y="5139225"/>
            <a:ext cx="9672600" cy="792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Great for programs that access </a:t>
            </a:r>
            <a:r>
              <a:rPr lang="en-IN" sz="32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contiguous addresses</a:t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The Stream Prefetcher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lang="en-IN" sz="1200">
                <a:solidFill>
                  <a:srgbClr val="666666"/>
                </a:solidFill>
              </a:rPr>
              <a:t>‹#›</a:t>
            </a:fld>
            <a:endParaRPr b="0" sz="1200">
              <a:solidFill>
                <a:srgbClr val="666666"/>
              </a:solidFill>
            </a:endParaRPr>
          </a:p>
        </p:txBody>
      </p:sp>
      <p:sp>
        <p:nvSpPr>
          <p:cNvPr id="326" name="Google Shape;326;p4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The Stream Prefetcher</a:t>
            </a:r>
            <a:endParaRPr/>
          </a:p>
        </p:txBody>
      </p:sp>
      <p:sp>
        <p:nvSpPr>
          <p:cNvPr id="327" name="Google Shape;327;p46"/>
          <p:cNvSpPr/>
          <p:nvPr/>
        </p:nvSpPr>
        <p:spPr>
          <a:xfrm rot="-5400000">
            <a:off x="8576928" y="3053855"/>
            <a:ext cx="1596300" cy="750300"/>
          </a:xfrm>
          <a:prstGeom prst="roundRect">
            <a:avLst>
              <a:gd fmla="val 16667" name="adj"/>
            </a:avLst>
          </a:prstGeom>
          <a:solidFill>
            <a:srgbClr val="44546A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L2$ </a:t>
            </a:r>
            <a:endParaRPr/>
          </a:p>
        </p:txBody>
      </p:sp>
      <p:cxnSp>
        <p:nvCxnSpPr>
          <p:cNvPr id="328" name="Google Shape;328;p46"/>
          <p:cNvCxnSpPr>
            <a:stCxn id="329" idx="2"/>
            <a:endCxn id="330" idx="0"/>
          </p:cNvCxnSpPr>
          <p:nvPr/>
        </p:nvCxnSpPr>
        <p:spPr>
          <a:xfrm>
            <a:off x="4783816" y="3404563"/>
            <a:ext cx="1732800" cy="25500"/>
          </a:xfrm>
          <a:prstGeom prst="straightConnector1">
            <a:avLst/>
          </a:prstGeom>
          <a:noFill/>
          <a:ln cap="flat" cmpd="sng" w="57150">
            <a:solidFill>
              <a:srgbClr val="800000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sp>
        <p:nvSpPr>
          <p:cNvPr id="331" name="Google Shape;331;p46"/>
          <p:cNvSpPr/>
          <p:nvPr/>
        </p:nvSpPr>
        <p:spPr>
          <a:xfrm>
            <a:off x="6648699" y="4770805"/>
            <a:ext cx="2052300" cy="84960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Streamer</a:t>
            </a:r>
            <a:endParaRPr/>
          </a:p>
        </p:txBody>
      </p:sp>
      <p:cxnSp>
        <p:nvCxnSpPr>
          <p:cNvPr id="332" name="Google Shape;332;p46"/>
          <p:cNvCxnSpPr>
            <a:stCxn id="331" idx="3"/>
            <a:endCxn id="327" idx="1"/>
          </p:cNvCxnSpPr>
          <p:nvPr/>
        </p:nvCxnSpPr>
        <p:spPr>
          <a:xfrm flipH="1" rot="10800000">
            <a:off x="8700999" y="4227205"/>
            <a:ext cx="674100" cy="968400"/>
          </a:xfrm>
          <a:prstGeom prst="bentConnector2">
            <a:avLst/>
          </a:prstGeom>
          <a:noFill/>
          <a:ln cap="flat" cmpd="sng" w="57150">
            <a:solidFill>
              <a:srgbClr val="C55A11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329" name="Google Shape;329;p46"/>
          <p:cNvSpPr/>
          <p:nvPr/>
        </p:nvSpPr>
        <p:spPr>
          <a:xfrm rot="-5400000">
            <a:off x="3258616" y="3023113"/>
            <a:ext cx="2287500" cy="762900"/>
          </a:xfrm>
          <a:prstGeom prst="roundRect">
            <a:avLst>
              <a:gd fmla="val 16667" name="adj"/>
            </a:avLst>
          </a:prstGeom>
          <a:solidFill>
            <a:srgbClr val="0C0C0C"/>
          </a:solidFill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Core</a:t>
            </a:r>
            <a:endParaRPr/>
          </a:p>
        </p:txBody>
      </p:sp>
      <p:cxnSp>
        <p:nvCxnSpPr>
          <p:cNvPr id="333" name="Google Shape;333;p46"/>
          <p:cNvCxnSpPr/>
          <p:nvPr/>
        </p:nvCxnSpPr>
        <p:spPr>
          <a:xfrm>
            <a:off x="2821491" y="3196833"/>
            <a:ext cx="1050000" cy="8100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46"/>
          <p:cNvCxnSpPr/>
          <p:nvPr/>
        </p:nvCxnSpPr>
        <p:spPr>
          <a:xfrm>
            <a:off x="2925630" y="2515046"/>
            <a:ext cx="1007700" cy="6681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5" name="Google Shape;335;p46"/>
          <p:cNvSpPr txBox="1"/>
          <p:nvPr/>
        </p:nvSpPr>
        <p:spPr>
          <a:xfrm>
            <a:off x="2246576" y="2231275"/>
            <a:ext cx="6741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T0</a:t>
            </a:r>
            <a:endParaRPr b="1" sz="3000"/>
          </a:p>
        </p:txBody>
      </p:sp>
      <p:sp>
        <p:nvSpPr>
          <p:cNvPr id="336" name="Google Shape;336;p46"/>
          <p:cNvSpPr txBox="1"/>
          <p:nvPr/>
        </p:nvSpPr>
        <p:spPr>
          <a:xfrm>
            <a:off x="2228277" y="2918225"/>
            <a:ext cx="6741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T1</a:t>
            </a:r>
            <a:endParaRPr b="1" sz="3000"/>
          </a:p>
        </p:txBody>
      </p:sp>
      <p:sp>
        <p:nvSpPr>
          <p:cNvPr id="330" name="Google Shape;330;p46"/>
          <p:cNvSpPr/>
          <p:nvPr/>
        </p:nvSpPr>
        <p:spPr>
          <a:xfrm rot="-5400000">
            <a:off x="6311825" y="3055025"/>
            <a:ext cx="1160100" cy="750300"/>
          </a:xfrm>
          <a:prstGeom prst="roundRect">
            <a:avLst>
              <a:gd fmla="val 16667" name="adj"/>
            </a:avLst>
          </a:prstGeom>
          <a:solidFill>
            <a:srgbClr val="44546A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L1$ </a:t>
            </a:r>
            <a:endParaRPr/>
          </a:p>
        </p:txBody>
      </p:sp>
      <p:cxnSp>
        <p:nvCxnSpPr>
          <p:cNvPr id="337" name="Google Shape;337;p46"/>
          <p:cNvCxnSpPr/>
          <p:nvPr/>
        </p:nvCxnSpPr>
        <p:spPr>
          <a:xfrm>
            <a:off x="7267016" y="3404563"/>
            <a:ext cx="1732800" cy="0"/>
          </a:xfrm>
          <a:prstGeom prst="straightConnector1">
            <a:avLst/>
          </a:prstGeom>
          <a:noFill/>
          <a:ln cap="flat" cmpd="sng" w="57150">
            <a:solidFill>
              <a:srgbClr val="800000"/>
            </a:solidFill>
            <a:prstDash val="solid"/>
            <a:miter lim="800000"/>
            <a:headEnd len="med" w="med" type="stealth"/>
            <a:tailEnd len="med" w="med" type="stealth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343" name="Google Shape;343;p47"/>
          <p:cNvSpPr/>
          <p:nvPr/>
        </p:nvSpPr>
        <p:spPr>
          <a:xfrm>
            <a:off x="1396513" y="2868275"/>
            <a:ext cx="730800" cy="7887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</a:t>
            </a:r>
            <a:endParaRPr b="1" sz="3600"/>
          </a:p>
        </p:txBody>
      </p:sp>
      <p:sp>
        <p:nvSpPr>
          <p:cNvPr id="344" name="Google Shape;344;p47"/>
          <p:cNvSpPr/>
          <p:nvPr/>
        </p:nvSpPr>
        <p:spPr>
          <a:xfrm>
            <a:off x="2127145" y="2868275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2</a:t>
            </a:r>
            <a:endParaRPr b="1" sz="3600"/>
          </a:p>
        </p:txBody>
      </p:sp>
      <p:sp>
        <p:nvSpPr>
          <p:cNvPr id="345" name="Google Shape;345;p47"/>
          <p:cNvSpPr/>
          <p:nvPr/>
        </p:nvSpPr>
        <p:spPr>
          <a:xfrm>
            <a:off x="2857777" y="2868275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3</a:t>
            </a:r>
            <a:endParaRPr b="1" sz="3600"/>
          </a:p>
        </p:txBody>
      </p:sp>
      <p:sp>
        <p:nvSpPr>
          <p:cNvPr id="346" name="Google Shape;346;p47"/>
          <p:cNvSpPr/>
          <p:nvPr/>
        </p:nvSpPr>
        <p:spPr>
          <a:xfrm>
            <a:off x="3588410" y="2868275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4</a:t>
            </a:r>
            <a:endParaRPr b="1" sz="3600"/>
          </a:p>
        </p:txBody>
      </p:sp>
      <p:sp>
        <p:nvSpPr>
          <p:cNvPr id="347" name="Google Shape;347;p47"/>
          <p:cNvSpPr/>
          <p:nvPr/>
        </p:nvSpPr>
        <p:spPr>
          <a:xfrm>
            <a:off x="4319042" y="2868275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5</a:t>
            </a:r>
            <a:endParaRPr b="1" sz="3600"/>
          </a:p>
        </p:txBody>
      </p:sp>
      <p:sp>
        <p:nvSpPr>
          <p:cNvPr id="348" name="Google Shape;348;p47"/>
          <p:cNvSpPr/>
          <p:nvPr/>
        </p:nvSpPr>
        <p:spPr>
          <a:xfrm>
            <a:off x="5049675" y="2868275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6</a:t>
            </a:r>
            <a:endParaRPr b="1" sz="3600"/>
          </a:p>
        </p:txBody>
      </p:sp>
      <p:sp>
        <p:nvSpPr>
          <p:cNvPr id="349" name="Google Shape;349;p47"/>
          <p:cNvSpPr/>
          <p:nvPr/>
        </p:nvSpPr>
        <p:spPr>
          <a:xfrm>
            <a:off x="5780307" y="2868275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7</a:t>
            </a:r>
            <a:endParaRPr b="1" sz="3600"/>
          </a:p>
        </p:txBody>
      </p:sp>
      <p:sp>
        <p:nvSpPr>
          <p:cNvPr id="350" name="Google Shape;350;p47"/>
          <p:cNvSpPr/>
          <p:nvPr/>
        </p:nvSpPr>
        <p:spPr>
          <a:xfrm>
            <a:off x="6510939" y="2868275"/>
            <a:ext cx="730800" cy="78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8</a:t>
            </a:r>
            <a:endParaRPr b="1" sz="3600"/>
          </a:p>
        </p:txBody>
      </p:sp>
      <p:sp>
        <p:nvSpPr>
          <p:cNvPr id="351" name="Google Shape;351;p47"/>
          <p:cNvSpPr txBox="1"/>
          <p:nvPr/>
        </p:nvSpPr>
        <p:spPr>
          <a:xfrm>
            <a:off x="1297038" y="4428975"/>
            <a:ext cx="98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latin typeface="Calibri"/>
                <a:ea typeface="Calibri"/>
                <a:cs typeface="Calibri"/>
                <a:sym typeface="Calibri"/>
              </a:rPr>
              <a:t>T1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2" name="Google Shape;352;p47"/>
          <p:cNvCxnSpPr>
            <a:endCxn id="343" idx="2"/>
          </p:cNvCxnSpPr>
          <p:nvPr/>
        </p:nvCxnSpPr>
        <p:spPr>
          <a:xfrm rot="10800000">
            <a:off x="1761913" y="3656975"/>
            <a:ext cx="23400" cy="951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3" name="Google Shape;353;p47"/>
          <p:cNvSpPr/>
          <p:nvPr/>
        </p:nvSpPr>
        <p:spPr>
          <a:xfrm>
            <a:off x="1676403" y="5651780"/>
            <a:ext cx="8839200" cy="9906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Thread1 accesses </a:t>
            </a:r>
            <a:r>
              <a:rPr lang="en-IN" sz="36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l</a:t>
            </a:r>
            <a:r>
              <a:rPr lang="en-IN" sz="36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ine1</a:t>
            </a:r>
            <a:endParaRPr b="0" i="0" sz="36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47"/>
          <p:cNvSpPr/>
          <p:nvPr/>
        </p:nvSpPr>
        <p:spPr>
          <a:xfrm>
            <a:off x="7241600" y="2868275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9</a:t>
            </a:r>
            <a:endParaRPr b="1" sz="3600"/>
          </a:p>
        </p:txBody>
      </p:sp>
      <p:sp>
        <p:nvSpPr>
          <p:cNvPr id="355" name="Google Shape;355;p47"/>
          <p:cNvSpPr/>
          <p:nvPr/>
        </p:nvSpPr>
        <p:spPr>
          <a:xfrm>
            <a:off x="7972232" y="2868275"/>
            <a:ext cx="730800" cy="788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10</a:t>
            </a:r>
            <a:endParaRPr b="1" sz="3600"/>
          </a:p>
        </p:txBody>
      </p:sp>
      <p:sp>
        <p:nvSpPr>
          <p:cNvPr id="356" name="Google Shape;356;p47"/>
          <p:cNvSpPr/>
          <p:nvPr/>
        </p:nvSpPr>
        <p:spPr>
          <a:xfrm>
            <a:off x="8702864" y="2868275"/>
            <a:ext cx="730800" cy="78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11</a:t>
            </a:r>
            <a:endParaRPr b="1" sz="3600"/>
          </a:p>
        </p:txBody>
      </p:sp>
      <p:sp>
        <p:nvSpPr>
          <p:cNvPr id="357" name="Google Shape;357;p4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The Stream Prefetcher</a:t>
            </a:r>
            <a:endParaRPr/>
          </a:p>
        </p:txBody>
      </p:sp>
      <p:sp>
        <p:nvSpPr>
          <p:cNvPr id="358" name="Google Shape;358;p47"/>
          <p:cNvSpPr/>
          <p:nvPr/>
        </p:nvSpPr>
        <p:spPr>
          <a:xfrm>
            <a:off x="9433489" y="2868275"/>
            <a:ext cx="730800" cy="78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12</a:t>
            </a:r>
            <a:endParaRPr b="1" sz="3600"/>
          </a:p>
        </p:txBody>
      </p:sp>
      <p:sp>
        <p:nvSpPr>
          <p:cNvPr id="359" name="Google Shape;359;p47"/>
          <p:cNvSpPr/>
          <p:nvPr/>
        </p:nvSpPr>
        <p:spPr>
          <a:xfrm>
            <a:off x="10164139" y="2868275"/>
            <a:ext cx="730800" cy="78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13</a:t>
            </a:r>
            <a:endParaRPr b="1"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